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58" r:id="rId3"/>
    <p:sldId id="259" r:id="rId4"/>
    <p:sldId id="260" r:id="rId5"/>
    <p:sldId id="261" r:id="rId6"/>
    <p:sldId id="262" r:id="rId7"/>
    <p:sldId id="275" r:id="rId8"/>
    <p:sldId id="264" r:id="rId9"/>
    <p:sldId id="271" r:id="rId10"/>
    <p:sldId id="267" r:id="rId11"/>
    <p:sldId id="268" r:id="rId12"/>
    <p:sldId id="269" r:id="rId13"/>
    <p:sldId id="276" r:id="rId14"/>
    <p:sldId id="265" r:id="rId15"/>
    <p:sldId id="278" r:id="rId16"/>
    <p:sldId id="273" r:id="rId17"/>
    <p:sldId id="274" r:id="rId18"/>
    <p:sldId id="277" r:id="rId19"/>
    <p:sldId id="279" r:id="rId20"/>
    <p:sldId id="280"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993D"/>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7" d="100"/>
          <a:sy n="77" d="100"/>
        </p:scale>
        <p:origin x="6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9/1/2023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9/1/2023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9/1/2023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9/1/2023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9/1/2023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9/1/2023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9/1/2023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9/1/2023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9/1/2023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9/1/2023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pPr algn="ctr"/>
            <a:r>
              <a:rPr lang="en-US" sz="7200" dirty="0"/>
              <a:t>A</a:t>
            </a:r>
            <a:r>
              <a:rPr lang="en-US" sz="7200" dirty="0" smtClean="0"/>
              <a:t>ctivity Fund</a:t>
            </a:r>
            <a:br>
              <a:rPr lang="en-US" sz="7200" dirty="0" smtClean="0"/>
            </a:br>
            <a:r>
              <a:rPr lang="en-US" sz="7200" dirty="0" smtClean="0"/>
              <a:t>2023-2024</a:t>
            </a:r>
            <a:endParaRPr lang="en-US" sz="72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fontScale="77500" lnSpcReduction="20000"/>
          </a:bodyPr>
          <a:lstStyle/>
          <a:p>
            <a:r>
              <a:rPr lang="en-US" sz="5100" dirty="0" smtClean="0">
                <a:solidFill>
                  <a:schemeClr val="tx1">
                    <a:lumMod val="85000"/>
                    <a:lumOff val="15000"/>
                  </a:schemeClr>
                </a:solidFill>
              </a:rPr>
              <a:t>ACTIVITY FUND TOOL KIT</a:t>
            </a:r>
            <a:endParaRPr lang="en-US" dirty="0">
              <a:solidFill>
                <a:schemeClr val="tx1">
                  <a:lumMod val="85000"/>
                  <a:lumOff val="15000"/>
                </a:schemeClr>
              </a:solidFill>
            </a:endParaRPr>
          </a:p>
          <a:p>
            <a:r>
              <a:rPr lang="en-US" sz="1800" b="1" dirty="0" smtClean="0">
                <a:solidFill>
                  <a:srgbClr val="7030A0"/>
                </a:solidFill>
                <a:latin typeface="Arial" panose="020B0604020202020204" pitchFamily="34" charset="0"/>
                <a:cs typeface="Arial" panose="020B0604020202020204" pitchFamily="34" charset="0"/>
              </a:rPr>
              <a:t>***Purple font - for clarification Purposes***</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Purchase Order Procedures</a:t>
            </a:r>
            <a:endParaRPr lang="en-US" dirty="0"/>
          </a:p>
        </p:txBody>
      </p:sp>
      <p:sp>
        <p:nvSpPr>
          <p:cNvPr id="3" name="Content Placeholder 2"/>
          <p:cNvSpPr>
            <a:spLocks noGrp="1"/>
          </p:cNvSpPr>
          <p:nvPr>
            <p:ph idx="1"/>
          </p:nvPr>
        </p:nvSpPr>
        <p:spPr>
          <a:xfrm>
            <a:off x="889348" y="1966587"/>
            <a:ext cx="10266332" cy="4258850"/>
          </a:xfrm>
        </p:spPr>
        <p:txBody>
          <a:bodyPr>
            <a:noAutofit/>
          </a:bodyPr>
          <a:lstStyle/>
          <a:p>
            <a:pPr>
              <a:buFont typeface="Wingdings" panose="05000000000000000000" pitchFamily="2" charset="2"/>
              <a:buChar char="§"/>
            </a:pPr>
            <a:r>
              <a:rPr lang="en-US" sz="1100" dirty="0" smtClean="0"/>
              <a:t>INITIATE PURCHASE ORDER BY FILLING OUT ALL VENDOR INFORMATION AND A FULL DESCRIPTION OF WHAT IS BEING ORDERED AND THE COST.</a:t>
            </a:r>
          </a:p>
          <a:p>
            <a:pPr>
              <a:buFont typeface="Wingdings" panose="05000000000000000000" pitchFamily="2" charset="2"/>
              <a:buChar char="§"/>
            </a:pPr>
            <a:r>
              <a:rPr lang="en-US" sz="1100" dirty="0" smtClean="0"/>
              <a:t>SIGN THE PURCHASE REQUISITION</a:t>
            </a:r>
          </a:p>
          <a:p>
            <a:pPr>
              <a:buFont typeface="Wingdings" panose="05000000000000000000" pitchFamily="2" charset="2"/>
              <a:buChar char="§"/>
            </a:pPr>
            <a:r>
              <a:rPr lang="en-US" sz="1100" dirty="0" smtClean="0"/>
              <a:t>HAVE YOUR BUILDING PRINCIPAL/ACTIVITY FUND SECRETARY/ACTIVITY FUND DIRECTOR/ATHLETIC DIRECTOR/</a:t>
            </a:r>
            <a:r>
              <a:rPr lang="en-US" sz="1100" dirty="0" smtClean="0">
                <a:solidFill>
                  <a:srgbClr val="7030A0"/>
                </a:solidFill>
              </a:rPr>
              <a:t>ACTIVITY FUND CUSTODIAN</a:t>
            </a:r>
            <a:r>
              <a:rPr lang="en-US" sz="1100" dirty="0" smtClean="0">
                <a:solidFill>
                  <a:srgbClr val="48993D"/>
                </a:solidFill>
              </a:rPr>
              <a:t> </a:t>
            </a:r>
            <a:r>
              <a:rPr lang="en-US" sz="1100" dirty="0" smtClean="0"/>
              <a:t>SIGN THE PURCHASE ORDER REQUISITION  </a:t>
            </a:r>
            <a:r>
              <a:rPr lang="en-US" sz="1100" dirty="0">
                <a:solidFill>
                  <a:srgbClr val="7030A0"/>
                </a:solidFill>
                <a:latin typeface="Arial" panose="020B0604020202020204" pitchFamily="34" charset="0"/>
                <a:cs typeface="Arial" panose="020B0604020202020204" pitchFamily="34" charset="0"/>
              </a:rPr>
              <a:t>F</a:t>
            </a:r>
            <a:r>
              <a:rPr lang="en-US" sz="1100" dirty="0" smtClean="0">
                <a:solidFill>
                  <a:srgbClr val="7030A0"/>
                </a:solidFill>
                <a:latin typeface="Arial" panose="020B0604020202020204" pitchFamily="34" charset="0"/>
                <a:cs typeface="Arial" panose="020B0604020202020204" pitchFamily="34" charset="0"/>
              </a:rPr>
              <a:t>or clarity:  These are people that could be signing off on your P.O. </a:t>
            </a:r>
            <a:r>
              <a:rPr lang="en-US" sz="1100" i="1" u="sng" dirty="0" smtClean="0">
                <a:solidFill>
                  <a:srgbClr val="7030A0"/>
                </a:solidFill>
                <a:latin typeface="Arial" panose="020B0604020202020204" pitchFamily="34" charset="0"/>
                <a:cs typeface="Arial" panose="020B0604020202020204" pitchFamily="34" charset="0"/>
              </a:rPr>
              <a:t>the list is intended to be a reference.  </a:t>
            </a:r>
            <a:r>
              <a:rPr lang="en-US" sz="1100" dirty="0" smtClean="0">
                <a:solidFill>
                  <a:srgbClr val="7030A0"/>
                </a:solidFill>
                <a:latin typeface="Arial" panose="020B0604020202020204" pitchFamily="34" charset="0"/>
                <a:cs typeface="Arial" panose="020B0604020202020204" pitchFamily="34" charset="0"/>
              </a:rPr>
              <a:t>All Purchase Order Requisitions will begin with your Building </a:t>
            </a:r>
            <a:r>
              <a:rPr lang="en-US" sz="1100" dirty="0">
                <a:solidFill>
                  <a:srgbClr val="7030A0"/>
                </a:solidFill>
                <a:latin typeface="Arial" panose="020B0604020202020204" pitchFamily="34" charset="0"/>
                <a:cs typeface="Arial" panose="020B0604020202020204" pitchFamily="34" charset="0"/>
              </a:rPr>
              <a:t>P</a:t>
            </a:r>
            <a:r>
              <a:rPr lang="en-US" sz="1100" dirty="0" smtClean="0">
                <a:solidFill>
                  <a:srgbClr val="7030A0"/>
                </a:solidFill>
                <a:latin typeface="Arial" panose="020B0604020202020204" pitchFamily="34" charset="0"/>
                <a:cs typeface="Arial" panose="020B0604020202020204" pitchFamily="34" charset="0"/>
              </a:rPr>
              <a:t>rincipal unless it is an athletic purchase order in that case it begins with the Athletic Director  and then should go to the Building Principal.</a:t>
            </a:r>
            <a:endParaRPr lang="en-US" sz="1100" i="1" u="sng" dirty="0" smtClean="0">
              <a:solidFill>
                <a:srgbClr val="7030A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1100" dirty="0" smtClean="0"/>
              <a:t>FORWARD TO SUPERINTENDENT’S OFFICE</a:t>
            </a:r>
          </a:p>
          <a:p>
            <a:pPr>
              <a:buFont typeface="Wingdings" panose="05000000000000000000" pitchFamily="2" charset="2"/>
              <a:buChar char="§"/>
            </a:pPr>
            <a:r>
              <a:rPr lang="en-US" sz="1100" dirty="0" smtClean="0"/>
              <a:t>SUPERINTENDENT WILL APPROVE OR DISAPPROVE AND SIGN OFF -  IF APPROVED</a:t>
            </a:r>
          </a:p>
          <a:p>
            <a:pPr>
              <a:buFont typeface="Wingdings" panose="05000000000000000000" pitchFamily="2" charset="2"/>
              <a:buChar char="§"/>
            </a:pPr>
            <a:r>
              <a:rPr lang="en-US" sz="1100" dirty="0" smtClean="0"/>
              <a:t>P.O. WILL COME TO THE ACTIVITY FUND CLERK AND WILL SIGN AND ASSIGN A P.O. NUMBER – </a:t>
            </a:r>
            <a:r>
              <a:rPr lang="en-US" sz="1100" b="1" u="sng" dirty="0" smtClean="0">
                <a:solidFill>
                  <a:srgbClr val="FF0000"/>
                </a:solidFill>
              </a:rPr>
              <a:t>YOU MAY NOT MAKE A PURCHASE WITHOUT P.O. NUMBER.</a:t>
            </a:r>
            <a:endParaRPr lang="en-US" sz="1100" dirty="0" smtClean="0">
              <a:solidFill>
                <a:srgbClr val="FF0000"/>
              </a:solidFill>
            </a:endParaRPr>
          </a:p>
          <a:p>
            <a:pPr>
              <a:buFont typeface="Wingdings" panose="05000000000000000000" pitchFamily="2" charset="2"/>
              <a:buChar char="§"/>
            </a:pPr>
            <a:r>
              <a:rPr lang="en-US" sz="1100" dirty="0" smtClean="0"/>
              <a:t>ACTIVITY FUND SECRETARY WILL SEND BACK TO YOU (PINK AND YELLOW COPIES) - YOU MAY THEN PLACE YOUR ORDER.</a:t>
            </a:r>
          </a:p>
          <a:p>
            <a:pPr>
              <a:buFont typeface="Wingdings" panose="05000000000000000000" pitchFamily="2" charset="2"/>
              <a:buChar char="§"/>
            </a:pPr>
            <a:r>
              <a:rPr lang="en-US" sz="1100" dirty="0" smtClean="0"/>
              <a:t>WHEN ORDER ARRIVES IN FULL  - </a:t>
            </a:r>
            <a:r>
              <a:rPr lang="en-US" sz="1100" dirty="0" smtClean="0">
                <a:solidFill>
                  <a:srgbClr val="FF0000"/>
                </a:solidFill>
              </a:rPr>
              <a:t>SEND THE SIGNED </a:t>
            </a:r>
            <a:r>
              <a:rPr lang="en-US" sz="1100" b="1" dirty="0" smtClean="0">
                <a:solidFill>
                  <a:srgbClr val="7030A0"/>
                </a:solidFill>
              </a:rPr>
              <a:t>(Original) </a:t>
            </a:r>
            <a:r>
              <a:rPr lang="en-US" sz="1100" dirty="0" smtClean="0">
                <a:solidFill>
                  <a:srgbClr val="FF0000"/>
                </a:solidFill>
              </a:rPr>
              <a:t>INVOICE OR SALES TICKET TO THE CENTRAL OFFICE FOR PAYMENT PROCESSING. </a:t>
            </a:r>
            <a:endParaRPr lang="en-US" sz="1100" dirty="0">
              <a:solidFill>
                <a:srgbClr val="FF0000"/>
              </a:solidFill>
            </a:endParaRPr>
          </a:p>
          <a:p>
            <a:pPr>
              <a:buFont typeface="Wingdings" panose="05000000000000000000" pitchFamily="2" charset="2"/>
              <a:buChar char="§"/>
            </a:pPr>
            <a:r>
              <a:rPr lang="en-US" sz="1100" dirty="0" smtClean="0">
                <a:solidFill>
                  <a:srgbClr val="FF0000"/>
                </a:solidFill>
              </a:rPr>
              <a:t>ALL ATHLETIC PURCHASE ORDERS WILL GO THROUGH COLBY WADE FOR APPROVAL AND THEN PROCEDE TO OBTAIN REMAINING SIGNATURES.</a:t>
            </a:r>
          </a:p>
          <a:p>
            <a:pPr>
              <a:buFont typeface="Wingdings" panose="05000000000000000000" pitchFamily="2" charset="2"/>
              <a:buChar char="§"/>
            </a:pPr>
            <a:r>
              <a:rPr lang="en-US" sz="1100" dirty="0" smtClean="0">
                <a:solidFill>
                  <a:srgbClr val="7030A0"/>
                </a:solidFill>
              </a:rPr>
              <a:t>Additional Information:  when taking students on trips and you are paying for a meal – you must include a list of  all students and any adults (chaperones and sponsors) that are eating with the school organization or team; an itemized receipt is required for any meals paid for with school funds.</a:t>
            </a:r>
          </a:p>
          <a:p>
            <a:pPr marL="0" indent="0">
              <a:buNone/>
            </a:pPr>
            <a:endParaRPr lang="en-US" sz="1100" dirty="0" smtClean="0">
              <a:solidFill>
                <a:srgbClr val="48993D"/>
              </a:solidFill>
            </a:endParaRPr>
          </a:p>
          <a:p>
            <a:endParaRPr lang="en-US" sz="1100" dirty="0">
              <a:solidFill>
                <a:srgbClr val="FF0000"/>
              </a:solidFill>
            </a:endParaRPr>
          </a:p>
        </p:txBody>
      </p:sp>
    </p:spTree>
    <p:extLst>
      <p:ext uri="{BB962C8B-B14F-4D97-AF65-F5344CB8AC3E}">
        <p14:creationId xmlns:p14="http://schemas.microsoft.com/office/powerpoint/2010/main" val="1959193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Purchase Order Procedures ~Continued~</a:t>
            </a:r>
            <a:endParaRPr lang="en-US" dirty="0"/>
          </a:p>
        </p:txBody>
      </p:sp>
      <p:sp>
        <p:nvSpPr>
          <p:cNvPr id="3" name="Content Placeholder 2"/>
          <p:cNvSpPr>
            <a:spLocks noGrp="1"/>
          </p:cNvSpPr>
          <p:nvPr>
            <p:ph idx="1"/>
          </p:nvPr>
        </p:nvSpPr>
        <p:spPr>
          <a:xfrm>
            <a:off x="1097280" y="1953491"/>
            <a:ext cx="10058400" cy="4081549"/>
          </a:xfrm>
        </p:spPr>
        <p:txBody>
          <a:bodyPr>
            <a:noAutofit/>
          </a:bodyPr>
          <a:lstStyle/>
          <a:p>
            <a:pPr>
              <a:buFont typeface="Wingdings" panose="05000000000000000000" pitchFamily="2" charset="2"/>
              <a:buChar char="§"/>
            </a:pPr>
            <a:r>
              <a:rPr lang="en-US" sz="1400" dirty="0"/>
              <a:t> </a:t>
            </a:r>
            <a:r>
              <a:rPr lang="en-US" sz="1400" dirty="0" smtClean="0">
                <a:solidFill>
                  <a:srgbClr val="0070C0"/>
                </a:solidFill>
              </a:rPr>
              <a:t>Do not hold invoices. Vendors must be paid in a timely manner. This also eliminates the possibility of invoices being lost.</a:t>
            </a:r>
          </a:p>
          <a:p>
            <a:pPr>
              <a:buFont typeface="Wingdings" panose="05000000000000000000" pitchFamily="2" charset="2"/>
              <a:buChar char="§"/>
            </a:pPr>
            <a:r>
              <a:rPr lang="en-US" sz="1400" dirty="0"/>
              <a:t> </a:t>
            </a:r>
            <a:r>
              <a:rPr lang="en-US" sz="1600" dirty="0">
                <a:solidFill>
                  <a:srgbClr val="FF0000"/>
                </a:solidFill>
              </a:rPr>
              <a:t>T</a:t>
            </a:r>
            <a:r>
              <a:rPr lang="en-US" sz="1600" dirty="0" smtClean="0">
                <a:solidFill>
                  <a:srgbClr val="FF0000"/>
                </a:solidFill>
              </a:rPr>
              <a:t>he purchase order will be closed upon receipt of an invoice for product(s). No </a:t>
            </a:r>
            <a:r>
              <a:rPr lang="en-US" sz="1600" dirty="0">
                <a:solidFill>
                  <a:srgbClr val="FF0000"/>
                </a:solidFill>
              </a:rPr>
              <a:t>o</a:t>
            </a:r>
            <a:r>
              <a:rPr lang="en-US" sz="1600" dirty="0" smtClean="0">
                <a:solidFill>
                  <a:srgbClr val="FF0000"/>
                </a:solidFill>
              </a:rPr>
              <a:t>ther purchases will be permitted on the same purchase order. THERE IS NEVER AN EXCUSE TO RE-USE; RECYCLE; PIGGY-BACK OR ADD-ON TO AN EXISTING AND/OR ASSIGNED PURCHASE ORDER NUMBER – ANY ADDITIONAL ITEMS THAT YOU NEED TO ORDER WILL REQUIRE ON A NEW PURCHASE ORDER</a:t>
            </a:r>
            <a:r>
              <a:rPr lang="en-US" sz="1600" dirty="0">
                <a:solidFill>
                  <a:srgbClr val="FF0000"/>
                </a:solidFill>
              </a:rPr>
              <a:t> </a:t>
            </a:r>
            <a:r>
              <a:rPr lang="en-US" sz="1600" dirty="0" smtClean="0">
                <a:solidFill>
                  <a:srgbClr val="FF0000"/>
                </a:solidFill>
              </a:rPr>
              <a:t>(P.O.)</a:t>
            </a:r>
          </a:p>
          <a:p>
            <a:pPr>
              <a:buFont typeface="Wingdings" panose="05000000000000000000" pitchFamily="2" charset="2"/>
              <a:buChar char="§"/>
            </a:pPr>
            <a:r>
              <a:rPr lang="en-US" sz="1600" dirty="0" smtClean="0">
                <a:solidFill>
                  <a:srgbClr val="FF0000"/>
                </a:solidFill>
              </a:rPr>
              <a:t>Carolyn cannot give you a Purchase Order number over the phone – she must have the actual paperwork with all signatures to assign a Purchase order number.</a:t>
            </a:r>
          </a:p>
          <a:p>
            <a:pPr>
              <a:buFont typeface="Wingdings" panose="05000000000000000000" pitchFamily="2" charset="2"/>
              <a:buChar char="§"/>
            </a:pPr>
            <a:r>
              <a:rPr lang="en-US" sz="1600" dirty="0" smtClean="0">
                <a:solidFill>
                  <a:srgbClr val="FF0000"/>
                </a:solidFill>
              </a:rPr>
              <a:t>The Purchase Order cut-off date is April 15</a:t>
            </a:r>
            <a:r>
              <a:rPr lang="en-US" sz="1600" baseline="30000" dirty="0" smtClean="0">
                <a:solidFill>
                  <a:srgbClr val="FF0000"/>
                </a:solidFill>
              </a:rPr>
              <a:t>th</a:t>
            </a:r>
            <a:r>
              <a:rPr lang="en-US" sz="1600" dirty="0" smtClean="0">
                <a:solidFill>
                  <a:srgbClr val="FF0000"/>
                </a:solidFill>
              </a:rPr>
              <a:t> each and every year.  Why?  Because there is a very short time to order a product and get it back before the end of school.  Make every effort to get out in front of this date including items that might be needed for graduation; prom; Senior Trip, etc. Even if you are not certain of the cost put in a purchase order with an estimated amount.</a:t>
            </a:r>
          </a:p>
          <a:p>
            <a:pPr>
              <a:buFont typeface="Wingdings" panose="05000000000000000000" pitchFamily="2" charset="2"/>
              <a:buChar char="§"/>
            </a:pPr>
            <a:r>
              <a:rPr lang="en-US" sz="1600" dirty="0" smtClean="0">
                <a:solidFill>
                  <a:srgbClr val="FF0000"/>
                </a:solidFill>
              </a:rPr>
              <a:t>Do not turn in Purchase Orders at the end of the year that could wait until after July 1</a:t>
            </a:r>
            <a:r>
              <a:rPr lang="en-US" sz="1600" baseline="30000" dirty="0" smtClean="0">
                <a:solidFill>
                  <a:srgbClr val="FF0000"/>
                </a:solidFill>
              </a:rPr>
              <a:t>st</a:t>
            </a:r>
            <a:r>
              <a:rPr lang="en-US" sz="1600" dirty="0" smtClean="0">
                <a:solidFill>
                  <a:srgbClr val="FF0000"/>
                </a:solidFill>
              </a:rPr>
              <a:t>.</a:t>
            </a:r>
          </a:p>
          <a:p>
            <a:pPr>
              <a:buFont typeface="Wingdings" panose="05000000000000000000" pitchFamily="2" charset="2"/>
              <a:buChar char="§"/>
            </a:pPr>
            <a:endParaRPr lang="en-US" sz="1800" dirty="0" smtClean="0">
              <a:solidFill>
                <a:srgbClr val="FF0000"/>
              </a:solidFill>
            </a:endParaRPr>
          </a:p>
          <a:p>
            <a:endParaRPr lang="en-US" sz="1400" dirty="0">
              <a:solidFill>
                <a:srgbClr val="FF0000"/>
              </a:solidFill>
            </a:endParaRPr>
          </a:p>
        </p:txBody>
      </p:sp>
    </p:spTree>
    <p:extLst>
      <p:ext uri="{BB962C8B-B14F-4D97-AF65-F5344CB8AC3E}">
        <p14:creationId xmlns:p14="http://schemas.microsoft.com/office/powerpoint/2010/main" val="3450764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Purchase Order Procedures ~Continued~</a:t>
            </a:r>
            <a:endParaRPr lang="en-US" dirty="0"/>
          </a:p>
        </p:txBody>
      </p:sp>
      <p:sp>
        <p:nvSpPr>
          <p:cNvPr id="3" name="Content Placeholder 2"/>
          <p:cNvSpPr>
            <a:spLocks noGrp="1"/>
          </p:cNvSpPr>
          <p:nvPr>
            <p:ph idx="1"/>
          </p:nvPr>
        </p:nvSpPr>
        <p:spPr/>
        <p:txBody>
          <a:bodyPr>
            <a:noAutofit/>
          </a:bodyPr>
          <a:lstStyle/>
          <a:p>
            <a:r>
              <a:rPr lang="en-US" sz="4000" dirty="0" smtClean="0"/>
              <a:t>***********</a:t>
            </a:r>
            <a:r>
              <a:rPr lang="en-US" sz="4000" dirty="0" smtClean="0">
                <a:solidFill>
                  <a:srgbClr val="FF0000"/>
                </a:solidFill>
              </a:rPr>
              <a:t>IMPORTANT ************</a:t>
            </a:r>
          </a:p>
          <a:p>
            <a:r>
              <a:rPr lang="en-US" sz="4000" u="sng" dirty="0" smtClean="0">
                <a:solidFill>
                  <a:srgbClr val="FF0000"/>
                </a:solidFill>
              </a:rPr>
              <a:t>IF AN ORDER IS PLACED PRIOR TO APPROVAL</a:t>
            </a:r>
            <a:r>
              <a:rPr lang="en-US" sz="4000" dirty="0" smtClean="0">
                <a:solidFill>
                  <a:srgbClr val="FF0000"/>
                </a:solidFill>
              </a:rPr>
              <a:t>, </a:t>
            </a:r>
            <a:r>
              <a:rPr lang="en-US" sz="4000" u="sng" dirty="0" smtClean="0">
                <a:solidFill>
                  <a:srgbClr val="FF0000"/>
                </a:solidFill>
              </a:rPr>
              <a:t>YOU DO SO AT YOUR OWN FINANCIAL RISK! REMEMBER YOU WILL BE RESPONSIBLE FOR PAYMENT OF THE ORDER OR SEND IT BACK.</a:t>
            </a:r>
            <a:endParaRPr lang="en-US" sz="4000" u="sng" dirty="0">
              <a:solidFill>
                <a:srgbClr val="FF0000"/>
              </a:solidFill>
            </a:endParaRPr>
          </a:p>
        </p:txBody>
      </p:sp>
    </p:spTree>
    <p:extLst>
      <p:ext uri="{BB962C8B-B14F-4D97-AF65-F5344CB8AC3E}">
        <p14:creationId xmlns:p14="http://schemas.microsoft.com/office/powerpoint/2010/main" val="2402405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029" y="286603"/>
            <a:ext cx="10091651" cy="1459070"/>
          </a:xfrm>
        </p:spPr>
        <p:txBody>
          <a:bodyPr>
            <a:normAutofit/>
          </a:bodyPr>
          <a:lstStyle/>
          <a:p>
            <a:r>
              <a:rPr lang="en-US" sz="4000" dirty="0" smtClean="0"/>
              <a:t>Purchase Order Form (sample)</a:t>
            </a:r>
            <a:endParaRPr lang="en-US" sz="4000"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7007" y="1936865"/>
            <a:ext cx="4988975" cy="4343064"/>
          </a:xfrm>
          <a:prstGeom prst="rect">
            <a:avLst/>
          </a:prstGeom>
        </p:spPr>
      </p:pic>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00800" y="1837113"/>
            <a:ext cx="4621876" cy="4563687"/>
          </a:xfrm>
          <a:prstGeom prst="rect">
            <a:avLst/>
          </a:prstGeom>
        </p:spPr>
      </p:pic>
    </p:spTree>
    <p:extLst>
      <p:ext uri="{BB962C8B-B14F-4D97-AF65-F5344CB8AC3E}">
        <p14:creationId xmlns:p14="http://schemas.microsoft.com/office/powerpoint/2010/main" val="3565208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Fundraisers</a:t>
            </a:r>
            <a:endParaRPr lang="en-US" dirty="0"/>
          </a:p>
        </p:txBody>
      </p:sp>
      <p:sp>
        <p:nvSpPr>
          <p:cNvPr id="3" name="Content Placeholder 2"/>
          <p:cNvSpPr>
            <a:spLocks noGrp="1"/>
          </p:cNvSpPr>
          <p:nvPr>
            <p:ph idx="1"/>
          </p:nvPr>
        </p:nvSpPr>
        <p:spPr>
          <a:xfrm>
            <a:off x="1163782" y="2133139"/>
            <a:ext cx="10058400" cy="3760891"/>
          </a:xfrm>
        </p:spPr>
        <p:txBody>
          <a:bodyPr>
            <a:normAutofit fontScale="25000" lnSpcReduction="20000"/>
          </a:bodyPr>
          <a:lstStyle/>
          <a:p>
            <a:pPr lvl="0"/>
            <a:r>
              <a:rPr lang="en-US" sz="4000" dirty="0" smtClean="0">
                <a:solidFill>
                  <a:srgbClr val="FF0000"/>
                </a:solidFill>
              </a:rPr>
              <a:t>Before any fundraiser can begin a Fundraising Activity Request form must be filled out entirely and submitted to the School Office or appropriate administrator.  All Fundraisers require Board Approval- usually at the September Board of Education Meeting.</a:t>
            </a:r>
          </a:p>
          <a:p>
            <a:pPr lvl="0"/>
            <a:r>
              <a:rPr lang="en-US" sz="4000" dirty="0" smtClean="0">
                <a:solidFill>
                  <a:srgbClr val="FF0000"/>
                </a:solidFill>
              </a:rPr>
              <a:t>If a purchase is required to start a fundraiser – you must fill out a purchase order request (follow PO Procedures) Do not place an order before PO number is assigned – no exceptions (State Law).  Attach a copy of the approved fundraiser form to the purchase order requisition form.  If more than one order for the fundraiser is required - then make copies of your approved fundraiser form and attach to each PO to be submitted.</a:t>
            </a:r>
          </a:p>
          <a:p>
            <a:pPr lvl="0"/>
            <a:r>
              <a:rPr lang="en-US" sz="4000" dirty="0" smtClean="0">
                <a:solidFill>
                  <a:srgbClr val="FF0000"/>
                </a:solidFill>
              </a:rPr>
              <a:t>If start-up cash is required.  </a:t>
            </a:r>
            <a:r>
              <a:rPr lang="en-US" sz="4000" b="1" u="sng" dirty="0" smtClean="0">
                <a:solidFill>
                  <a:srgbClr val="FF0000"/>
                </a:solidFill>
              </a:rPr>
              <a:t>A PO must be filled out for start-up cash and a separate transmittal will be required for the return of funds</a:t>
            </a:r>
            <a:r>
              <a:rPr lang="en-US" sz="4000" dirty="0" smtClean="0">
                <a:solidFill>
                  <a:srgbClr val="FF0000"/>
                </a:solidFill>
              </a:rPr>
              <a:t>.  Cash may never be held out to start another fundraiser.  Each fundraiser is a separate function and must be recorded as such.  You cannot re-pay yourself out of student raised funds.  </a:t>
            </a:r>
          </a:p>
          <a:p>
            <a:pPr lvl="0"/>
            <a:r>
              <a:rPr lang="en-US" sz="4000" dirty="0" smtClean="0">
                <a:solidFill>
                  <a:srgbClr val="FF0000"/>
                </a:solidFill>
              </a:rPr>
              <a:t>Ensure with your Building Principal the dates that your fundraiser is to begin and when it is to end. (specific dates).  Administration sets the fundraising calendar.</a:t>
            </a:r>
          </a:p>
          <a:p>
            <a:pPr lvl="0"/>
            <a:r>
              <a:rPr lang="en-US" sz="4000" b="1" dirty="0" smtClean="0">
                <a:solidFill>
                  <a:srgbClr val="FF0000"/>
                </a:solidFill>
                <a:latin typeface="Arial" panose="020B0604020202020204" pitchFamily="34" charset="0"/>
                <a:cs typeface="Arial" panose="020B0604020202020204" pitchFamily="34" charset="0"/>
              </a:rPr>
              <a:t>All fundraiser student collection forms (i.e. Ribs sales; Blue and Gold; </a:t>
            </a:r>
            <a:r>
              <a:rPr lang="en-US" sz="4000" b="1" dirty="0" err="1" smtClean="0">
                <a:solidFill>
                  <a:srgbClr val="FF0000"/>
                </a:solidFill>
                <a:latin typeface="Arial" panose="020B0604020202020204" pitchFamily="34" charset="0"/>
                <a:cs typeface="Arial" panose="020B0604020202020204" pitchFamily="34" charset="0"/>
              </a:rPr>
              <a:t>etc</a:t>
            </a:r>
            <a:r>
              <a:rPr lang="en-US" sz="4000" b="1" dirty="0" smtClean="0">
                <a:solidFill>
                  <a:srgbClr val="FF0000"/>
                </a:solidFill>
                <a:latin typeface="Arial" panose="020B0604020202020204" pitchFamily="34" charset="0"/>
                <a:cs typeface="Arial" panose="020B0604020202020204" pitchFamily="34" charset="0"/>
              </a:rPr>
              <a:t>) will be submitted with Transmittal.  Fundraiser collection forms must add up to receipts written and transmittal total.  Transmittal must equal amount of deposit.</a:t>
            </a:r>
          </a:p>
          <a:p>
            <a:pPr lvl="0"/>
            <a:r>
              <a:rPr lang="en-US" sz="4000" b="1" u="sng" dirty="0" smtClean="0">
                <a:solidFill>
                  <a:srgbClr val="FF0000"/>
                </a:solidFill>
              </a:rPr>
              <a:t>All Events requiring printed tickets i.e. dances and banquets need to be pre-numbered, contain the current school year and all unused tickets must be turned in with the transmittal form.</a:t>
            </a:r>
            <a:endParaRPr lang="en-US" sz="4000" dirty="0" smtClean="0">
              <a:solidFill>
                <a:srgbClr val="FF0000"/>
              </a:solidFill>
            </a:endParaRPr>
          </a:p>
          <a:p>
            <a:pPr lvl="0"/>
            <a:r>
              <a:rPr lang="en-US" sz="4000" dirty="0" smtClean="0">
                <a:solidFill>
                  <a:srgbClr val="FF0000"/>
                </a:solidFill>
              </a:rPr>
              <a:t>If you are planning to use a school building to host your activities you must reserve the building or facility with an administrator. It will be first-come-first-served.</a:t>
            </a:r>
          </a:p>
          <a:p>
            <a:r>
              <a:rPr lang="en-US" sz="4000" dirty="0" smtClean="0"/>
              <a:t> </a:t>
            </a:r>
          </a:p>
          <a:p>
            <a:endParaRPr lang="en-US" dirty="0"/>
          </a:p>
        </p:txBody>
      </p:sp>
    </p:spTree>
    <p:extLst>
      <p:ext uri="{BB962C8B-B14F-4D97-AF65-F5344CB8AC3E}">
        <p14:creationId xmlns:p14="http://schemas.microsoft.com/office/powerpoint/2010/main" val="1923352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Fundraiser Form (Sample)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2917" y="2008448"/>
            <a:ext cx="3325090" cy="400996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8707" y="2008448"/>
            <a:ext cx="4513810" cy="4400665"/>
          </a:xfrm>
          <a:prstGeom prst="rect">
            <a:avLst/>
          </a:prstGeom>
        </p:spPr>
      </p:pic>
    </p:spTree>
    <p:extLst>
      <p:ext uri="{BB962C8B-B14F-4D97-AF65-F5344CB8AC3E}">
        <p14:creationId xmlns:p14="http://schemas.microsoft.com/office/powerpoint/2010/main" val="1471088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 for Collecting and Receipting Money</a:t>
            </a:r>
            <a:endParaRPr lang="en-US" dirty="0"/>
          </a:p>
        </p:txBody>
      </p:sp>
      <p:sp>
        <p:nvSpPr>
          <p:cNvPr id="3" name="Content Placeholder 2"/>
          <p:cNvSpPr>
            <a:spLocks noGrp="1"/>
          </p:cNvSpPr>
          <p:nvPr>
            <p:ph idx="1"/>
          </p:nvPr>
        </p:nvSpPr>
        <p:spPr/>
        <p:txBody>
          <a:bodyPr>
            <a:noAutofit/>
          </a:bodyPr>
          <a:lstStyle/>
          <a:p>
            <a:r>
              <a:rPr lang="en-US" sz="1100" b="1" dirty="0" smtClean="0"/>
              <a:t>SPONSOR PROCEDURES FOR RECEIPTING MONEY</a:t>
            </a:r>
          </a:p>
          <a:p>
            <a:r>
              <a:rPr lang="en-US" sz="1100" dirty="0" smtClean="0"/>
              <a:t>1. A receipt shall be issued for all daily collections. Receipt books will be issued in triplicate, with one (1) copy distributed to the individual, one (1) copy shall remain in receipt book and the final copy will be turned into the school secretary with supporting collections.  If you make a mistake on a receipt – leave it in the book and write VOID on it – DO NOT TEAR OUT  </a:t>
            </a:r>
            <a:r>
              <a:rPr lang="en-US" sz="1100" dirty="0" smtClean="0">
                <a:solidFill>
                  <a:srgbClr val="7030A0"/>
                </a:solidFill>
              </a:rPr>
              <a:t>**</a:t>
            </a:r>
            <a:r>
              <a:rPr lang="en-US" sz="1200" dirty="0" smtClean="0">
                <a:solidFill>
                  <a:srgbClr val="7030A0"/>
                </a:solidFill>
                <a:latin typeface="Arial" panose="020B0604020202020204" pitchFamily="34" charset="0"/>
                <a:cs typeface="Arial" panose="020B0604020202020204" pitchFamily="34" charset="0"/>
              </a:rPr>
              <a:t>For Clarity:  The original receipt should come over with the transmittal; the yellow should go to the customer, if not, send along with transmittal and the pink copy stays in the receipt book – do not tear the pink copy out of </a:t>
            </a:r>
            <a:r>
              <a:rPr lang="en-US" sz="1200" smtClean="0">
                <a:solidFill>
                  <a:srgbClr val="7030A0"/>
                </a:solidFill>
                <a:latin typeface="Arial" panose="020B0604020202020204" pitchFamily="34" charset="0"/>
                <a:cs typeface="Arial" panose="020B0604020202020204" pitchFamily="34" charset="0"/>
              </a:rPr>
              <a:t>the receipt </a:t>
            </a:r>
            <a:r>
              <a:rPr lang="en-US" sz="1200" dirty="0" smtClean="0">
                <a:solidFill>
                  <a:srgbClr val="7030A0"/>
                </a:solidFill>
                <a:latin typeface="Arial" panose="020B0604020202020204" pitchFamily="34" charset="0"/>
                <a:cs typeface="Arial" panose="020B0604020202020204" pitchFamily="34" charset="0"/>
              </a:rPr>
              <a:t>book - this is the last line of transparency.</a:t>
            </a:r>
            <a:endParaRPr lang="en-US" sz="1200" dirty="0" smtClean="0"/>
          </a:p>
          <a:p>
            <a:r>
              <a:rPr lang="en-US" sz="1100" dirty="0" smtClean="0"/>
              <a:t>2. Sponsors will fill out a transmittal and take it, along with all his/her receipts and collections, to Activity Fund Secretary, Heather </a:t>
            </a:r>
            <a:r>
              <a:rPr lang="en-US" sz="1100" dirty="0" err="1" smtClean="0"/>
              <a:t>Coffelt</a:t>
            </a:r>
            <a:r>
              <a:rPr lang="en-US" sz="1100" dirty="0" smtClean="0"/>
              <a:t>, to verify deposits.</a:t>
            </a:r>
          </a:p>
          <a:p>
            <a:r>
              <a:rPr lang="en-US" sz="1100" dirty="0" smtClean="0"/>
              <a:t>3. </a:t>
            </a:r>
            <a:r>
              <a:rPr lang="en-US" sz="1200" dirty="0" smtClean="0">
                <a:solidFill>
                  <a:srgbClr val="0070C0"/>
                </a:solidFill>
              </a:rPr>
              <a:t>A current phone number and address must be on all checks.  DO NOT ACCEPT TEMPORARY CHECKS – EVER - Write the sub-account (project number) on the back side of the check and make a copy of each check.</a:t>
            </a:r>
          </a:p>
          <a:p>
            <a:r>
              <a:rPr lang="en-US" sz="1100" dirty="0" smtClean="0"/>
              <a:t>4. Sponsors should direct students to bring money at specific times. </a:t>
            </a:r>
          </a:p>
          <a:p>
            <a:r>
              <a:rPr lang="en-US" sz="1100" dirty="0" smtClean="0"/>
              <a:t>5. </a:t>
            </a:r>
            <a:r>
              <a:rPr lang="en-US" sz="1100" dirty="0" smtClean="0">
                <a:solidFill>
                  <a:srgbClr val="FF0000"/>
                </a:solidFill>
              </a:rPr>
              <a:t>Sponsors should not collect money after school hours if an administrator is not available to secure the collections in the school safe – again funds should never leave the campus.</a:t>
            </a:r>
          </a:p>
          <a:p>
            <a:r>
              <a:rPr lang="en-US" sz="1100" dirty="0" smtClean="0"/>
              <a:t>6</a:t>
            </a:r>
            <a:r>
              <a:rPr lang="en-US" sz="1100" dirty="0" smtClean="0">
                <a:solidFill>
                  <a:srgbClr val="FF0000"/>
                </a:solidFill>
              </a:rPr>
              <a:t>. Sponsors CANNOT receipt themselves for money collected! Each student/person turning in money must be written a receipt &amp; a copy of that receipt must accompany the deposit.</a:t>
            </a:r>
          </a:p>
          <a:p>
            <a:endParaRPr lang="en-US" sz="1100" dirty="0" smtClean="0"/>
          </a:p>
          <a:p>
            <a:pPr marL="0" indent="0">
              <a:buNone/>
            </a:pPr>
            <a:endParaRPr lang="en-US" sz="1100" dirty="0" smtClean="0"/>
          </a:p>
          <a:p>
            <a:pPr marL="0" indent="0">
              <a:buNone/>
            </a:pPr>
            <a:endParaRPr lang="en-US" sz="1100" dirty="0"/>
          </a:p>
        </p:txBody>
      </p:sp>
    </p:spTree>
    <p:extLst>
      <p:ext uri="{BB962C8B-B14F-4D97-AF65-F5344CB8AC3E}">
        <p14:creationId xmlns:p14="http://schemas.microsoft.com/office/powerpoint/2010/main" val="2542561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 for Collecting and Receipting Money</a:t>
            </a:r>
            <a:endParaRPr lang="en-US" dirty="0"/>
          </a:p>
        </p:txBody>
      </p:sp>
      <p:sp>
        <p:nvSpPr>
          <p:cNvPr id="3" name="Content Placeholder 2"/>
          <p:cNvSpPr>
            <a:spLocks noGrp="1"/>
          </p:cNvSpPr>
          <p:nvPr>
            <p:ph idx="1"/>
          </p:nvPr>
        </p:nvSpPr>
        <p:spPr>
          <a:xfrm>
            <a:off x="1097280" y="2095675"/>
            <a:ext cx="10058400" cy="3760891"/>
          </a:xfrm>
        </p:spPr>
        <p:txBody>
          <a:bodyPr>
            <a:normAutofit/>
          </a:bodyPr>
          <a:lstStyle/>
          <a:p>
            <a:r>
              <a:rPr lang="en-US" sz="1100" dirty="0" smtClean="0"/>
              <a:t>7. Sponsors should keep all transmittal copies (pink deposit sheets) returned from the Business Office. This shows how much money has been deposited into your account.</a:t>
            </a:r>
          </a:p>
          <a:p>
            <a:pPr marL="0" indent="0">
              <a:buNone/>
            </a:pPr>
            <a:r>
              <a:rPr lang="en-US" sz="1100" dirty="0" smtClean="0"/>
              <a:t>  8. Your account should be treated as a checkbook. You will be responsible to reconcile each fundraiser balance at the end of the fundraiser.</a:t>
            </a:r>
          </a:p>
          <a:p>
            <a:pPr marL="228600" indent="-228600">
              <a:buAutoNum type="arabicPeriod" startAt="9"/>
            </a:pPr>
            <a:r>
              <a:rPr lang="en-US" sz="1400" dirty="0" smtClean="0">
                <a:solidFill>
                  <a:srgbClr val="FF0000"/>
                </a:solidFill>
              </a:rPr>
              <a:t>Under no circumstances should any expenditure be made from collections or cash on hand! This is in direct violation of state law and is expressly forbidden.  NEVER PAY FOR ANYTHING WITH CASH FROM FUNDRAISERS OR ANY OTHER COLLECTIONS – ALL EXPENDITURES MUST GO THROUGH THE ACTIVITY FUND AND A CHECK WRITTEN FOR EACH EXPENDITURE – AGAIN DO NOT CIRCUMVENT THE SYSTEM – IT JUST MAKES A MESS AND JEOPARDIZES THE EMPLOYEE’S CONTINUED EMPLOYMENT WITH THE DISTRICT.</a:t>
            </a:r>
          </a:p>
          <a:p>
            <a:pPr marL="228600" indent="-228600">
              <a:buAutoNum type="arabicPeriod" startAt="9"/>
            </a:pPr>
            <a:r>
              <a:rPr lang="en-US" sz="1100" dirty="0">
                <a:solidFill>
                  <a:srgbClr val="FF0000"/>
                </a:solidFill>
              </a:rPr>
              <a:t> </a:t>
            </a:r>
            <a:r>
              <a:rPr lang="en-US" sz="1400" dirty="0" smtClean="0">
                <a:solidFill>
                  <a:srgbClr val="FF0000"/>
                </a:solidFill>
              </a:rPr>
              <a:t>Under no circumstances should a sponsor take any cash collections to their home or hold in their desk drawer overnight or over the weekend.   Each Building has a safe or access to a safe. </a:t>
            </a:r>
            <a:r>
              <a:rPr lang="en-US" sz="1400" u="sng" dirty="0">
                <a:solidFill>
                  <a:srgbClr val="FF0000"/>
                </a:solidFill>
              </a:rPr>
              <a:t>T</a:t>
            </a:r>
            <a:r>
              <a:rPr lang="en-US" sz="1400" u="sng" dirty="0" smtClean="0">
                <a:solidFill>
                  <a:srgbClr val="FF0000"/>
                </a:solidFill>
              </a:rPr>
              <a:t>his is the only way the money should be kept overnight</a:t>
            </a:r>
            <a:r>
              <a:rPr lang="en-US" sz="1400" dirty="0" smtClean="0">
                <a:solidFill>
                  <a:srgbClr val="FF0000"/>
                </a:solidFill>
              </a:rPr>
              <a:t>.  Collections should never leave the campus except to be deposited at the bank.  </a:t>
            </a:r>
            <a:endParaRPr lang="en-US" sz="1400" dirty="0"/>
          </a:p>
        </p:txBody>
      </p:sp>
    </p:spTree>
    <p:extLst>
      <p:ext uri="{BB962C8B-B14F-4D97-AF65-F5344CB8AC3E}">
        <p14:creationId xmlns:p14="http://schemas.microsoft.com/office/powerpoint/2010/main" val="1149522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26561"/>
          </a:xfrm>
        </p:spPr>
        <p:txBody>
          <a:bodyPr/>
          <a:lstStyle/>
          <a:p>
            <a:r>
              <a:rPr lang="en-US" dirty="0" smtClean="0"/>
              <a:t>Transmittal (sample)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7280" y="1916482"/>
            <a:ext cx="3945697" cy="450937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9758" y="1916482"/>
            <a:ext cx="4672209" cy="4509371"/>
          </a:xfrm>
          <a:prstGeom prst="rect">
            <a:avLst/>
          </a:prstGeom>
        </p:spPr>
      </p:pic>
    </p:spTree>
    <p:extLst>
      <p:ext uri="{BB962C8B-B14F-4D97-AF65-F5344CB8AC3E}">
        <p14:creationId xmlns:p14="http://schemas.microsoft.com/office/powerpoint/2010/main" val="3906162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Communication</a:t>
            </a:r>
            <a:endParaRPr lang="en-US" dirty="0">
              <a:solidFill>
                <a:srgbClr val="0070C0"/>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0070C0"/>
                </a:solidFill>
              </a:rPr>
              <a:t>Communication is the key to getting information to parents   - do not forget about everyone else at school that may have an interest In the activities you have planned. As a sponsor if you are primarily communicating with parents through Facebook you are leaving out a very Important group of people – that would be everyone else besides your group of parents.</a:t>
            </a:r>
          </a:p>
          <a:p>
            <a:pPr marL="0" indent="0">
              <a:buNone/>
            </a:pPr>
            <a:r>
              <a:rPr lang="en-US" dirty="0" smtClean="0">
                <a:solidFill>
                  <a:srgbClr val="0070C0"/>
                </a:solidFill>
              </a:rPr>
              <a:t>Only the district’s website and Facebook page are official avenues of communication. Individual club or team social media messages should be linked to the district’s official communication outlets.</a:t>
            </a:r>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661705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smtClean="0">
                <a:solidFill>
                  <a:srgbClr val="FFFFFF"/>
                </a:solidFill>
              </a:rPr>
              <a:t>“You’re never wrong for doing the right thing…..but that doesn’t mean it’s easy.”</a:t>
            </a:r>
            <a:endParaRPr lang="en-US" sz="48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 </a:t>
            </a:r>
            <a:r>
              <a:rPr lang="en-US" dirty="0" smtClean="0">
                <a:solidFill>
                  <a:srgbClr val="FFFFFF"/>
                </a:solidFill>
              </a:rPr>
              <a:t>Mark Twain</a:t>
            </a:r>
            <a:endParaRPr lang="en-US" dirty="0">
              <a:solidFill>
                <a:srgbClr val="FFFFFF"/>
              </a:solidFill>
            </a:endParaRPr>
          </a:p>
        </p:txBody>
      </p:sp>
    </p:spTree>
    <p:extLst>
      <p:ext uri="{BB962C8B-B14F-4D97-AF65-F5344CB8AC3E}">
        <p14:creationId xmlns:p14="http://schemas.microsoft.com/office/powerpoint/2010/main" val="191714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
            <a:ext cx="10058400" cy="1155468"/>
          </a:xfrm>
        </p:spPr>
        <p:txBody>
          <a:bodyPr>
            <a:normAutofit/>
          </a:bodyPr>
          <a:lstStyle/>
          <a:p>
            <a:pPr algn="ctr"/>
            <a:r>
              <a:rPr lang="en-US" sz="2800" dirty="0" smtClean="0"/>
              <a:t>Acknowledgement of Activity Fund Toolkit Presentation</a:t>
            </a:r>
            <a:br>
              <a:rPr lang="en-US" sz="2800" dirty="0" smtClean="0"/>
            </a:br>
            <a:r>
              <a:rPr lang="en-US" sz="2800" dirty="0" smtClean="0"/>
              <a:t>08/23/2023 </a:t>
            </a:r>
            <a:endParaRPr lang="en-US" sz="2800" dirty="0"/>
          </a:p>
        </p:txBody>
      </p:sp>
      <p:sp>
        <p:nvSpPr>
          <p:cNvPr id="3" name="Content Placeholder 2"/>
          <p:cNvSpPr>
            <a:spLocks noGrp="1"/>
          </p:cNvSpPr>
          <p:nvPr>
            <p:ph idx="1"/>
          </p:nvPr>
        </p:nvSpPr>
        <p:spPr>
          <a:xfrm>
            <a:off x="1247592" y="1596158"/>
            <a:ext cx="10365971" cy="4297986"/>
          </a:xfrm>
        </p:spPr>
        <p:txBody>
          <a:bodyPr>
            <a:normAutofit fontScale="25000" lnSpcReduction="20000"/>
          </a:bodyPr>
          <a:lstStyle/>
          <a:p>
            <a:r>
              <a:rPr lang="en-US" sz="3600" b="1" dirty="0" smtClean="0"/>
              <a:t>By signing this form I am acknowledging the fact that I have been informed and have received information covering the following topics:</a:t>
            </a:r>
          </a:p>
          <a:p>
            <a:pPr>
              <a:buFont typeface="Wingdings" panose="05000000000000000000" pitchFamily="2" charset="2"/>
              <a:buChar char="§"/>
            </a:pPr>
            <a:r>
              <a:rPr lang="en-US" sz="4000" dirty="0" smtClean="0"/>
              <a:t>Activity Fund Law</a:t>
            </a:r>
            <a:endParaRPr lang="en-US" sz="4000" i="1" dirty="0" smtClean="0"/>
          </a:p>
          <a:p>
            <a:pPr>
              <a:buFont typeface="Wingdings" panose="05000000000000000000" pitchFamily="2" charset="2"/>
              <a:buChar char="§"/>
            </a:pPr>
            <a:r>
              <a:rPr lang="en-US" sz="4000" dirty="0" smtClean="0"/>
              <a:t>Responsibility of the Building Principal; Sponsors; Secretary; Activity Fund Custodian</a:t>
            </a:r>
          </a:p>
          <a:p>
            <a:pPr>
              <a:buFont typeface="Wingdings" panose="05000000000000000000" pitchFamily="2" charset="2"/>
              <a:buChar char="§"/>
            </a:pPr>
            <a:r>
              <a:rPr lang="en-US" sz="4000" dirty="0" smtClean="0"/>
              <a:t>Purchase Order Procedures for Activity Fund.</a:t>
            </a:r>
          </a:p>
          <a:p>
            <a:pPr>
              <a:buFont typeface="Wingdings" panose="05000000000000000000" pitchFamily="2" charset="2"/>
              <a:buChar char="§"/>
            </a:pPr>
            <a:r>
              <a:rPr lang="en-US" sz="4000" dirty="0" smtClean="0"/>
              <a:t>Procedures for making a school purchase.</a:t>
            </a:r>
          </a:p>
          <a:p>
            <a:pPr>
              <a:buFont typeface="Wingdings" panose="05000000000000000000" pitchFamily="2" charset="2"/>
              <a:buChar char="§"/>
            </a:pPr>
            <a:r>
              <a:rPr lang="en-US" sz="4000" dirty="0" smtClean="0"/>
              <a:t>Procedures for Fundraisers</a:t>
            </a:r>
          </a:p>
          <a:p>
            <a:pPr>
              <a:buFont typeface="Wingdings" panose="05000000000000000000" pitchFamily="2" charset="2"/>
              <a:buChar char="§"/>
            </a:pPr>
            <a:r>
              <a:rPr lang="en-US" sz="4000" dirty="0" smtClean="0"/>
              <a:t>Procedures for collecting and receipting money</a:t>
            </a:r>
          </a:p>
          <a:p>
            <a:pPr>
              <a:buFont typeface="Wingdings" panose="05000000000000000000" pitchFamily="2" charset="2"/>
              <a:buChar char="§"/>
            </a:pPr>
            <a:r>
              <a:rPr lang="en-US" sz="4000" dirty="0" smtClean="0"/>
              <a:t>Samples of forms </a:t>
            </a:r>
          </a:p>
          <a:p>
            <a:pPr>
              <a:buFont typeface="Wingdings" panose="05000000000000000000" pitchFamily="2" charset="2"/>
              <a:buChar char="§"/>
            </a:pPr>
            <a:r>
              <a:rPr lang="en-US" sz="4000" dirty="0" smtClean="0"/>
              <a:t>Purchase Order Cut – Off Date April 15</a:t>
            </a:r>
            <a:r>
              <a:rPr lang="en-US" sz="4000" baseline="30000" dirty="0" smtClean="0"/>
              <a:t>th</a:t>
            </a:r>
            <a:r>
              <a:rPr lang="en-US" sz="4000" dirty="0" smtClean="0"/>
              <a:t> every year</a:t>
            </a:r>
          </a:p>
          <a:p>
            <a:endParaRPr lang="en-US" sz="4000" dirty="0" smtClean="0"/>
          </a:p>
          <a:p>
            <a:r>
              <a:rPr lang="en-US" sz="4000" b="1" dirty="0" smtClean="0"/>
              <a:t>This information will be posted on the Employee Resource Tab for future reference.</a:t>
            </a:r>
          </a:p>
          <a:p>
            <a:endParaRPr lang="en-US" sz="2300" b="1" dirty="0" smtClean="0"/>
          </a:p>
          <a:p>
            <a:r>
              <a:rPr lang="en-US" sz="2300" dirty="0" smtClean="0"/>
              <a:t>_________________________________________________________________________</a:t>
            </a:r>
          </a:p>
          <a:p>
            <a:r>
              <a:rPr lang="en-US" sz="4000" b="1" dirty="0" smtClean="0"/>
              <a:t>Employee Name – Please sign and Print </a:t>
            </a:r>
          </a:p>
          <a:p>
            <a:endParaRPr lang="en-US" sz="1200" dirty="0" smtClean="0"/>
          </a:p>
          <a:p>
            <a:endParaRPr lang="en-US" dirty="0" smtClean="0"/>
          </a:p>
          <a:p>
            <a:endParaRPr lang="en-US" dirty="0"/>
          </a:p>
        </p:txBody>
      </p:sp>
    </p:spTree>
    <p:extLst>
      <p:ext uri="{BB962C8B-B14F-4D97-AF65-F5344CB8AC3E}">
        <p14:creationId xmlns:p14="http://schemas.microsoft.com/office/powerpoint/2010/main" val="3690242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Oklahoma Law</a:t>
            </a:r>
            <a:endParaRPr lang="en-US" dirty="0"/>
          </a:p>
        </p:txBody>
      </p:sp>
      <p:sp>
        <p:nvSpPr>
          <p:cNvPr id="3" name="Content Placeholder 2"/>
          <p:cNvSpPr>
            <a:spLocks noGrp="1"/>
          </p:cNvSpPr>
          <p:nvPr>
            <p:ph idx="1"/>
          </p:nvPr>
        </p:nvSpPr>
        <p:spPr/>
        <p:txBody>
          <a:bodyPr>
            <a:normAutofit fontScale="25000" lnSpcReduction="20000"/>
          </a:bodyPr>
          <a:lstStyle/>
          <a:p>
            <a:pPr>
              <a:lnSpc>
                <a:spcPct val="120000"/>
              </a:lnSpc>
            </a:pPr>
            <a:r>
              <a:rPr lang="en-US" sz="4800" dirty="0"/>
              <a:t>The </a:t>
            </a:r>
            <a:r>
              <a:rPr lang="en-US" sz="4800" dirty="0" smtClean="0"/>
              <a:t>following information was written </a:t>
            </a:r>
            <a:r>
              <a:rPr lang="en-US" sz="4800" dirty="0"/>
              <a:t>to help aid School Activity Fund sponsors, teachers, </a:t>
            </a:r>
            <a:r>
              <a:rPr lang="en-US" sz="4800" dirty="0" smtClean="0"/>
              <a:t>secretaries, and </a:t>
            </a:r>
            <a:r>
              <a:rPr lang="en-US" sz="4800" dirty="0"/>
              <a:t>students in the proper procedures for handling School Activity Funds.</a:t>
            </a:r>
          </a:p>
          <a:p>
            <a:pPr>
              <a:lnSpc>
                <a:spcPct val="120000"/>
              </a:lnSpc>
            </a:pPr>
            <a:r>
              <a:rPr lang="en-US" sz="4800" dirty="0"/>
              <a:t>It is imperative for every person who handles School Activity Funds to </a:t>
            </a:r>
            <a:r>
              <a:rPr lang="en-US" sz="4800" dirty="0" smtClean="0"/>
              <a:t>have training in this area per the State of Oklahoma and our School Auditor.</a:t>
            </a:r>
            <a:endParaRPr lang="en-US" sz="4800" dirty="0"/>
          </a:p>
          <a:p>
            <a:pPr>
              <a:lnSpc>
                <a:spcPct val="120000"/>
              </a:lnSpc>
            </a:pPr>
            <a:r>
              <a:rPr lang="en-US" sz="4800" dirty="0"/>
              <a:t>Portions of this handbook are taken from the Oklahoma School Law </a:t>
            </a:r>
            <a:r>
              <a:rPr lang="en-US" sz="4800" dirty="0" smtClean="0"/>
              <a:t>book and </a:t>
            </a:r>
            <a:r>
              <a:rPr lang="en-US" sz="4800" dirty="0"/>
              <a:t>the Board of Education Policy Manual and will be updated periodically.</a:t>
            </a:r>
          </a:p>
          <a:p>
            <a:pPr>
              <a:lnSpc>
                <a:spcPct val="120000"/>
              </a:lnSpc>
            </a:pPr>
            <a:r>
              <a:rPr lang="en-US" sz="4800" dirty="0"/>
              <a:t>The Board of Education shall exercise control over all funds on hand </a:t>
            </a:r>
            <a:r>
              <a:rPr lang="en-US" sz="4800" dirty="0" smtClean="0"/>
              <a:t>or hereafter </a:t>
            </a:r>
            <a:r>
              <a:rPr lang="en-US" sz="4800" dirty="0"/>
              <a:t>received or collected, as herein provided, from student or </a:t>
            </a:r>
            <a:r>
              <a:rPr lang="en-US" sz="4800" dirty="0" smtClean="0"/>
              <a:t>other extracurricular </a:t>
            </a:r>
            <a:r>
              <a:rPr lang="en-US" sz="4800" dirty="0"/>
              <a:t>activities conducted in the school district. Such funds </a:t>
            </a:r>
            <a:r>
              <a:rPr lang="en-US" sz="4800" dirty="0" smtClean="0"/>
              <a:t>shall be </a:t>
            </a:r>
            <a:r>
              <a:rPr lang="en-US" sz="4800" dirty="0"/>
              <a:t>deposited to the credit of the account maintained for the benefit of </a:t>
            </a:r>
            <a:r>
              <a:rPr lang="en-US" sz="4800" dirty="0" smtClean="0"/>
              <a:t>the particular </a:t>
            </a:r>
            <a:r>
              <a:rPr lang="en-US" sz="4800" dirty="0"/>
              <a:t>activity within the School Activity Fund. (Title 70 Section </a:t>
            </a:r>
            <a:r>
              <a:rPr lang="en-US" sz="4800" dirty="0" smtClean="0"/>
              <a:t>5-129of </a:t>
            </a:r>
            <a:r>
              <a:rPr lang="en-US" sz="4800" dirty="0"/>
              <a:t>the Oklahoma Statutes)</a:t>
            </a:r>
          </a:p>
          <a:p>
            <a:pPr>
              <a:lnSpc>
                <a:spcPct val="120000"/>
              </a:lnSpc>
            </a:pPr>
            <a:r>
              <a:rPr lang="en-US" sz="4800" dirty="0"/>
              <a:t>It is important to have a clear understanding of the function and purpose </a:t>
            </a:r>
            <a:r>
              <a:rPr lang="en-US" sz="4800" dirty="0" smtClean="0"/>
              <a:t>of each </a:t>
            </a:r>
            <a:r>
              <a:rPr lang="en-US" sz="4800" dirty="0"/>
              <a:t>account to avoid misapplication of funds. The purpose </a:t>
            </a:r>
            <a:r>
              <a:rPr lang="en-US" sz="4800" dirty="0" smtClean="0"/>
              <a:t>of Activity Fund accounts </a:t>
            </a:r>
            <a:r>
              <a:rPr lang="en-US" sz="4800" dirty="0"/>
              <a:t>is generally understood by the account titles, written </a:t>
            </a:r>
            <a:r>
              <a:rPr lang="en-US" sz="4800" dirty="0" smtClean="0"/>
              <a:t>descriptions such </a:t>
            </a:r>
            <a:r>
              <a:rPr lang="en-US" sz="4800" dirty="0"/>
              <a:t>as charters, etc., and by customary usage of the account</a:t>
            </a:r>
            <a:r>
              <a:rPr lang="en-US" sz="4800" dirty="0" smtClean="0"/>
              <a:t>.  The purpose of each Activity Fund Account is approved by the Liberty Board of Education each year.  </a:t>
            </a:r>
            <a:endParaRPr lang="en-US" sz="4800" dirty="0"/>
          </a:p>
          <a:p>
            <a:r>
              <a:rPr lang="en-US" sz="4400" dirty="0"/>
              <a:t>The organization must comply with all state and federal laws as well </a:t>
            </a:r>
            <a:r>
              <a:rPr lang="en-US" sz="4400" dirty="0" smtClean="0"/>
              <a:t>as Board </a:t>
            </a:r>
            <a:r>
              <a:rPr lang="en-US" sz="4400" dirty="0"/>
              <a:t>policies.</a:t>
            </a:r>
          </a:p>
          <a:p>
            <a:r>
              <a:rPr lang="en-US" sz="4400" dirty="0"/>
              <a:t>Outside organizations may not use the District’s federal tax ID </a:t>
            </a:r>
            <a:r>
              <a:rPr lang="en-US" sz="4400" dirty="0" smtClean="0"/>
              <a:t>number to make purchases they must have their own federal tax ID number.</a:t>
            </a:r>
            <a:endParaRPr lang="en-US" sz="4400" dirty="0"/>
          </a:p>
        </p:txBody>
      </p:sp>
    </p:spTree>
    <p:extLst>
      <p:ext uri="{BB962C8B-B14F-4D97-AF65-F5344CB8AC3E}">
        <p14:creationId xmlns:p14="http://schemas.microsoft.com/office/powerpoint/2010/main" val="1709731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Principal Responsibilities</a:t>
            </a:r>
            <a:endParaRPr lang="en-US" dirty="0"/>
          </a:p>
        </p:txBody>
      </p:sp>
      <p:sp>
        <p:nvSpPr>
          <p:cNvPr id="3" name="Content Placeholder 2"/>
          <p:cNvSpPr>
            <a:spLocks noGrp="1"/>
          </p:cNvSpPr>
          <p:nvPr>
            <p:ph idx="1"/>
          </p:nvPr>
        </p:nvSpPr>
        <p:spPr>
          <a:xfrm>
            <a:off x="1097280" y="2108200"/>
            <a:ext cx="10058400" cy="4059843"/>
          </a:xfrm>
        </p:spPr>
        <p:txBody>
          <a:bodyPr>
            <a:noAutofit/>
          </a:bodyPr>
          <a:lstStyle/>
          <a:p>
            <a:r>
              <a:rPr lang="en-US" sz="1100" b="1" u="sng" dirty="0"/>
              <a:t>RESPONSIBILITIES OF THE </a:t>
            </a:r>
            <a:r>
              <a:rPr lang="en-US" sz="1100" b="1" u="sng" dirty="0" smtClean="0"/>
              <a:t>BUILDING PRINCIPAL</a:t>
            </a:r>
            <a:r>
              <a:rPr lang="en-US" sz="1100" dirty="0" smtClean="0"/>
              <a:t>: Per Oklahoma State Law - Building Principals</a:t>
            </a:r>
            <a:r>
              <a:rPr lang="en-US" sz="1100" dirty="0"/>
              <a:t>, being responsible for their school’s overall program, </a:t>
            </a:r>
            <a:r>
              <a:rPr lang="en-US" sz="1100" dirty="0" smtClean="0"/>
              <a:t>are accountable </a:t>
            </a:r>
            <a:r>
              <a:rPr lang="en-US" sz="1100" dirty="0"/>
              <a:t>for knowing and enforcing all rules governing School </a:t>
            </a:r>
            <a:r>
              <a:rPr lang="en-US" sz="1100" dirty="0" smtClean="0"/>
              <a:t>Activity Funds.  </a:t>
            </a:r>
            <a:r>
              <a:rPr lang="en-US" sz="1100" dirty="0"/>
              <a:t>Although administrative styles may vary, the basic duties </a:t>
            </a:r>
            <a:r>
              <a:rPr lang="en-US" sz="1100" dirty="0" smtClean="0"/>
              <a:t>required of </a:t>
            </a:r>
            <a:r>
              <a:rPr lang="en-US" sz="1100" dirty="0"/>
              <a:t>all principals are as follows:</a:t>
            </a:r>
          </a:p>
          <a:p>
            <a:r>
              <a:rPr lang="en-US" sz="1100" dirty="0"/>
              <a:t>1. To appoint staff members to perform the duties of </a:t>
            </a:r>
            <a:r>
              <a:rPr lang="en-US" sz="1100" dirty="0" smtClean="0"/>
              <a:t>sponsors, who </a:t>
            </a:r>
            <a:r>
              <a:rPr lang="en-US" sz="1100" dirty="0"/>
              <a:t>would be available at various times throughout the </a:t>
            </a:r>
            <a:r>
              <a:rPr lang="en-US" sz="1100" dirty="0" smtClean="0"/>
              <a:t>school day</a:t>
            </a:r>
            <a:r>
              <a:rPr lang="en-US" sz="1100" dirty="0"/>
              <a:t>.</a:t>
            </a:r>
          </a:p>
          <a:p>
            <a:r>
              <a:rPr lang="en-US" sz="1100" dirty="0"/>
              <a:t>2. To inform the sponsor of the nature and extent of </a:t>
            </a:r>
            <a:r>
              <a:rPr lang="en-US" sz="1100" dirty="0" smtClean="0"/>
              <a:t>authority regarding </a:t>
            </a:r>
            <a:r>
              <a:rPr lang="en-US" sz="1100" dirty="0"/>
              <a:t>the School Activity Fund.</a:t>
            </a:r>
          </a:p>
          <a:p>
            <a:r>
              <a:rPr lang="en-US" sz="1100" dirty="0"/>
              <a:t>3. To inform the sponsor of the practices and procedures </a:t>
            </a:r>
            <a:r>
              <a:rPr lang="en-US" sz="1100" dirty="0" smtClean="0"/>
              <a:t>which are </a:t>
            </a:r>
            <a:r>
              <a:rPr lang="en-US" sz="1100" dirty="0"/>
              <a:t>acceptable and within the rules and regulations </a:t>
            </a:r>
            <a:r>
              <a:rPr lang="en-US" sz="1100" dirty="0" smtClean="0"/>
              <a:t>governing  student </a:t>
            </a:r>
            <a:r>
              <a:rPr lang="en-US" sz="1100" dirty="0"/>
              <a:t>body activities as a whole.</a:t>
            </a:r>
          </a:p>
          <a:p>
            <a:r>
              <a:rPr lang="en-US" sz="1100" dirty="0"/>
              <a:t>4. To select appropriate sponsors to represent all </a:t>
            </a:r>
            <a:r>
              <a:rPr lang="en-US" sz="1100" dirty="0" smtClean="0"/>
              <a:t>authorized student </a:t>
            </a:r>
            <a:r>
              <a:rPr lang="en-US" sz="1100" dirty="0"/>
              <a:t>groups. The sponsor will conduct all </a:t>
            </a:r>
            <a:r>
              <a:rPr lang="en-US" sz="1100" dirty="0" smtClean="0"/>
              <a:t>fundraising activities</a:t>
            </a:r>
            <a:r>
              <a:rPr lang="en-US" sz="1100" dirty="0"/>
              <a:t>. </a:t>
            </a:r>
            <a:endParaRPr lang="en-US" sz="1100" dirty="0" smtClean="0">
              <a:solidFill>
                <a:srgbClr val="FF0000"/>
              </a:solidFill>
            </a:endParaRPr>
          </a:p>
          <a:p>
            <a:r>
              <a:rPr lang="en-US" sz="1100" dirty="0" smtClean="0"/>
              <a:t>5</a:t>
            </a:r>
            <a:r>
              <a:rPr lang="en-US" sz="1100" dirty="0"/>
              <a:t>. To be certain that every responsibility and authority is </a:t>
            </a:r>
            <a:r>
              <a:rPr lang="en-US" sz="1100" dirty="0" smtClean="0"/>
              <a:t>properly delegated </a:t>
            </a:r>
            <a:r>
              <a:rPr lang="en-US" sz="1100" dirty="0"/>
              <a:t>and thoroughly understood by those upon </a:t>
            </a:r>
            <a:r>
              <a:rPr lang="en-US" sz="1100" dirty="0" smtClean="0"/>
              <a:t>whom such </a:t>
            </a:r>
            <a:r>
              <a:rPr lang="en-US" sz="1100" dirty="0"/>
              <a:t>authority is conferred.</a:t>
            </a:r>
          </a:p>
          <a:p>
            <a:r>
              <a:rPr lang="en-US" sz="1100" dirty="0"/>
              <a:t>6. To periodically evaluate the performance of each </a:t>
            </a:r>
            <a:r>
              <a:rPr lang="en-US" sz="1100" dirty="0" smtClean="0"/>
              <a:t>sponsor involved </a:t>
            </a:r>
            <a:r>
              <a:rPr lang="en-US" sz="1100" dirty="0"/>
              <a:t>to determine that all functional duties are </a:t>
            </a:r>
            <a:r>
              <a:rPr lang="en-US" sz="1100" dirty="0" smtClean="0"/>
              <a:t>being carried out adequately.</a:t>
            </a:r>
          </a:p>
          <a:p>
            <a:r>
              <a:rPr lang="en-US" sz="1100" dirty="0" smtClean="0"/>
              <a:t>7.  To </a:t>
            </a:r>
            <a:r>
              <a:rPr lang="en-US" sz="1100" dirty="0"/>
              <a:t>inform all faculty members </a:t>
            </a:r>
            <a:r>
              <a:rPr lang="en-US" sz="1100" dirty="0" smtClean="0"/>
              <a:t>- especially </a:t>
            </a:r>
            <a:r>
              <a:rPr lang="en-US" sz="1100" dirty="0"/>
              <a:t>new </a:t>
            </a:r>
            <a:r>
              <a:rPr lang="en-US" sz="1100" dirty="0" smtClean="0"/>
              <a:t>teachers concerning </a:t>
            </a:r>
            <a:r>
              <a:rPr lang="en-US" sz="1100" dirty="0"/>
              <a:t>the proper use of funds and proper </a:t>
            </a:r>
            <a:r>
              <a:rPr lang="en-US" sz="1100" dirty="0" smtClean="0"/>
              <a:t>purchasing procedures</a:t>
            </a:r>
            <a:r>
              <a:rPr lang="en-US" sz="1100" dirty="0"/>
              <a:t>.</a:t>
            </a:r>
          </a:p>
          <a:p>
            <a:r>
              <a:rPr lang="en-US" sz="1100" dirty="0"/>
              <a:t>8. </a:t>
            </a:r>
            <a:r>
              <a:rPr lang="en-US" sz="1200" dirty="0">
                <a:solidFill>
                  <a:srgbClr val="FF0000"/>
                </a:solidFill>
              </a:rPr>
              <a:t>To report to the Superintendent or Business Manager cases </a:t>
            </a:r>
            <a:r>
              <a:rPr lang="en-US" sz="1200" dirty="0" smtClean="0">
                <a:solidFill>
                  <a:srgbClr val="FF0000"/>
                </a:solidFill>
              </a:rPr>
              <a:t>of theft </a:t>
            </a:r>
            <a:r>
              <a:rPr lang="en-US" sz="1200" dirty="0">
                <a:solidFill>
                  <a:srgbClr val="FF0000"/>
                </a:solidFill>
              </a:rPr>
              <a:t>or suspected theft of cash </a:t>
            </a:r>
            <a:r>
              <a:rPr lang="en-US" sz="1200" dirty="0" smtClean="0">
                <a:solidFill>
                  <a:srgbClr val="FF0000"/>
                </a:solidFill>
              </a:rPr>
              <a:t>and/or </a:t>
            </a:r>
            <a:r>
              <a:rPr lang="en-US" sz="1200" dirty="0">
                <a:solidFill>
                  <a:srgbClr val="FF0000"/>
                </a:solidFill>
              </a:rPr>
              <a:t>merchandise </a:t>
            </a:r>
            <a:r>
              <a:rPr lang="en-US" sz="1200" dirty="0" smtClean="0">
                <a:solidFill>
                  <a:srgbClr val="FF0000"/>
                </a:solidFill>
              </a:rPr>
              <a:t>belonging to </a:t>
            </a:r>
            <a:r>
              <a:rPr lang="en-US" sz="1200" dirty="0">
                <a:solidFill>
                  <a:srgbClr val="FF0000"/>
                </a:solidFill>
              </a:rPr>
              <a:t>the School Activity </a:t>
            </a:r>
            <a:r>
              <a:rPr lang="en-US" sz="1200" dirty="0" smtClean="0">
                <a:solidFill>
                  <a:srgbClr val="FF0000"/>
                </a:solidFill>
              </a:rPr>
              <a:t>Fund.  This information must be reported immediately to the Superintendent – a report in this case isn’t limited to the Building Principal -  if you have witnessed mishandling of funds or merchandise – if you know about it – you must report it.</a:t>
            </a:r>
            <a:endParaRPr lang="en-US" sz="1200" dirty="0">
              <a:solidFill>
                <a:srgbClr val="FF0000"/>
              </a:solidFill>
            </a:endParaRPr>
          </a:p>
        </p:txBody>
      </p:sp>
    </p:spTree>
    <p:extLst>
      <p:ext uri="{BB962C8B-B14F-4D97-AF65-F5344CB8AC3E}">
        <p14:creationId xmlns:p14="http://schemas.microsoft.com/office/powerpoint/2010/main" val="301289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 of Sponsors</a:t>
            </a:r>
            <a:endParaRPr lang="en-US" dirty="0"/>
          </a:p>
        </p:txBody>
      </p:sp>
      <p:sp>
        <p:nvSpPr>
          <p:cNvPr id="3" name="Content Placeholder 2"/>
          <p:cNvSpPr>
            <a:spLocks noGrp="1"/>
          </p:cNvSpPr>
          <p:nvPr>
            <p:ph idx="1"/>
          </p:nvPr>
        </p:nvSpPr>
        <p:spPr/>
        <p:txBody>
          <a:bodyPr>
            <a:noAutofit/>
          </a:bodyPr>
          <a:lstStyle/>
          <a:p>
            <a:r>
              <a:rPr lang="en-US" sz="1100" b="1" u="sng" dirty="0"/>
              <a:t>RESPONSIBILITIES OF </a:t>
            </a:r>
            <a:r>
              <a:rPr lang="en-US" sz="1100" b="1" u="sng" dirty="0" smtClean="0"/>
              <a:t>SPONSORS</a:t>
            </a:r>
            <a:r>
              <a:rPr lang="en-US" sz="1100" dirty="0" smtClean="0"/>
              <a:t>: Sponsors </a:t>
            </a:r>
            <a:r>
              <a:rPr lang="en-US" sz="1100" dirty="0"/>
              <a:t>for any group, club, or student organization are responsible </a:t>
            </a:r>
            <a:r>
              <a:rPr lang="en-US" sz="1100" dirty="0" smtClean="0"/>
              <a:t>for the </a:t>
            </a:r>
            <a:r>
              <a:rPr lang="en-US" sz="1100" dirty="0"/>
              <a:t>following duties depending on the nature of the organization:</a:t>
            </a:r>
          </a:p>
          <a:p>
            <a:r>
              <a:rPr lang="en-US" sz="1100" dirty="0"/>
              <a:t>1. Work closely with the group and give supervision and </a:t>
            </a:r>
            <a:r>
              <a:rPr lang="en-US" sz="1100" dirty="0" smtClean="0"/>
              <a:t>guidance to </a:t>
            </a:r>
            <a:r>
              <a:rPr lang="en-US" sz="1100" dirty="0"/>
              <a:t>student officers exerting leadership and counsel </a:t>
            </a:r>
            <a:r>
              <a:rPr lang="en-US" sz="1100" dirty="0" smtClean="0"/>
              <a:t>where required</a:t>
            </a:r>
            <a:r>
              <a:rPr lang="en-US" sz="1100" dirty="0"/>
              <a:t>.</a:t>
            </a:r>
          </a:p>
          <a:p>
            <a:r>
              <a:rPr lang="en-US" sz="1100" dirty="0"/>
              <a:t>2. </a:t>
            </a:r>
            <a:r>
              <a:rPr lang="en-US" sz="1100" b="1" dirty="0">
                <a:solidFill>
                  <a:srgbClr val="FF0000"/>
                </a:solidFill>
              </a:rPr>
              <a:t>Activity Funds or Sanctioned Booster Clubs CANNOT </a:t>
            </a:r>
            <a:r>
              <a:rPr lang="en-US" sz="1100" b="1" dirty="0" smtClean="0">
                <a:solidFill>
                  <a:srgbClr val="FF0000"/>
                </a:solidFill>
              </a:rPr>
              <a:t>buy gift </a:t>
            </a:r>
            <a:r>
              <a:rPr lang="en-US" sz="1100" b="1" dirty="0">
                <a:solidFill>
                  <a:srgbClr val="FF0000"/>
                </a:solidFill>
              </a:rPr>
              <a:t>cards for any reason.</a:t>
            </a:r>
          </a:p>
          <a:p>
            <a:r>
              <a:rPr lang="en-US" sz="1100" dirty="0"/>
              <a:t>3. Organize and conduct student projects and ascertain that </a:t>
            </a:r>
            <a:r>
              <a:rPr lang="en-US" sz="1100" dirty="0" smtClean="0"/>
              <a:t>all receipts </a:t>
            </a:r>
            <a:r>
              <a:rPr lang="en-US" sz="1100" dirty="0"/>
              <a:t>are properly accounted </a:t>
            </a:r>
            <a:r>
              <a:rPr lang="en-US" sz="1100" dirty="0" smtClean="0"/>
              <a:t>for on the Transmittal Form </a:t>
            </a:r>
            <a:r>
              <a:rPr lang="en-US" sz="1100" dirty="0"/>
              <a:t>and deposited with </a:t>
            </a:r>
            <a:r>
              <a:rPr lang="en-US" sz="1100" dirty="0" smtClean="0"/>
              <a:t>the activity fund secretary.</a:t>
            </a:r>
            <a:endParaRPr lang="en-US" sz="1100" dirty="0"/>
          </a:p>
          <a:p>
            <a:r>
              <a:rPr lang="en-US" sz="1100" dirty="0"/>
              <a:t>4. </a:t>
            </a:r>
            <a:r>
              <a:rPr lang="en-US" sz="1100" dirty="0">
                <a:solidFill>
                  <a:srgbClr val="FF0000"/>
                </a:solidFill>
              </a:rPr>
              <a:t>Plan in advance. Determine purchasing needs. Fill </a:t>
            </a:r>
            <a:r>
              <a:rPr lang="en-US" sz="1100" dirty="0" smtClean="0">
                <a:solidFill>
                  <a:srgbClr val="FF0000"/>
                </a:solidFill>
              </a:rPr>
              <a:t>out requisitions to </a:t>
            </a:r>
            <a:r>
              <a:rPr lang="en-US" sz="1100" dirty="0">
                <a:solidFill>
                  <a:srgbClr val="FF0000"/>
                </a:solidFill>
              </a:rPr>
              <a:t>obtain approval prior to the </a:t>
            </a:r>
            <a:r>
              <a:rPr lang="en-US" sz="1100" dirty="0" smtClean="0">
                <a:solidFill>
                  <a:srgbClr val="FF0000"/>
                </a:solidFill>
              </a:rPr>
              <a:t>actual purchase</a:t>
            </a:r>
            <a:r>
              <a:rPr lang="en-US" sz="1100" dirty="0">
                <a:solidFill>
                  <a:srgbClr val="FF0000"/>
                </a:solidFill>
              </a:rPr>
              <a:t>. Many emergency requisitions and violations </a:t>
            </a:r>
            <a:r>
              <a:rPr lang="en-US" sz="1100" dirty="0" smtClean="0">
                <a:solidFill>
                  <a:srgbClr val="FF0000"/>
                </a:solidFill>
              </a:rPr>
              <a:t>of </a:t>
            </a:r>
            <a:r>
              <a:rPr lang="en-US" sz="1100" dirty="0">
                <a:solidFill>
                  <a:srgbClr val="FF0000"/>
                </a:solidFill>
              </a:rPr>
              <a:t>purchasing procedures can be avoided by pre-planning. Furthermore, sponsors should bear in mind that when they make purchases prior to proper approval and i</a:t>
            </a:r>
            <a:r>
              <a:rPr lang="en-US" sz="1100" dirty="0" smtClean="0">
                <a:solidFill>
                  <a:srgbClr val="FF0000"/>
                </a:solidFill>
              </a:rPr>
              <a:t>ssuance </a:t>
            </a:r>
            <a:r>
              <a:rPr lang="en-US" sz="1100" dirty="0">
                <a:solidFill>
                  <a:srgbClr val="FF0000"/>
                </a:solidFill>
              </a:rPr>
              <a:t>of </a:t>
            </a:r>
            <a:r>
              <a:rPr lang="en-US" sz="1100" dirty="0" smtClean="0">
                <a:solidFill>
                  <a:srgbClr val="FF0000"/>
                </a:solidFill>
              </a:rPr>
              <a:t>a purchase </a:t>
            </a:r>
            <a:r>
              <a:rPr lang="en-US" sz="1100" dirty="0">
                <a:solidFill>
                  <a:srgbClr val="FF0000"/>
                </a:solidFill>
              </a:rPr>
              <a:t>order, they do so at their own financial risk</a:t>
            </a:r>
            <a:r>
              <a:rPr lang="en-US" sz="1100" dirty="0" smtClean="0">
                <a:solidFill>
                  <a:srgbClr val="FF0000"/>
                </a:solidFill>
              </a:rPr>
              <a:t>!</a:t>
            </a:r>
          </a:p>
          <a:p>
            <a:r>
              <a:rPr lang="en-US" sz="1100" dirty="0" smtClean="0">
                <a:solidFill>
                  <a:srgbClr val="FF0000"/>
                </a:solidFill>
              </a:rPr>
              <a:t>5. </a:t>
            </a:r>
            <a:r>
              <a:rPr lang="en-US" sz="1400" b="1" dirty="0" smtClean="0">
                <a:solidFill>
                  <a:srgbClr val="FF0000"/>
                </a:solidFill>
              </a:rPr>
              <a:t>Make sure you are following </a:t>
            </a:r>
            <a:r>
              <a:rPr lang="en-US" sz="1400" b="1" u="sng" dirty="0" smtClean="0">
                <a:solidFill>
                  <a:srgbClr val="FF0000"/>
                </a:solidFill>
              </a:rPr>
              <a:t>all</a:t>
            </a:r>
            <a:r>
              <a:rPr lang="en-US" sz="1400" b="1" dirty="0" smtClean="0">
                <a:solidFill>
                  <a:srgbClr val="FF0000"/>
                </a:solidFill>
              </a:rPr>
              <a:t> procedures – 99.999% of all activity will begin with a Purchase Order Requisition!</a:t>
            </a:r>
            <a:endParaRPr lang="en-US" sz="1400" b="1" dirty="0">
              <a:solidFill>
                <a:srgbClr val="FF0000"/>
              </a:solidFill>
            </a:endParaRPr>
          </a:p>
          <a:p>
            <a:r>
              <a:rPr lang="en-US" sz="1100" dirty="0"/>
              <a:t>5. Inspect materials received and authorize payment </a:t>
            </a:r>
            <a:r>
              <a:rPr lang="en-US" sz="1100" dirty="0" smtClean="0"/>
              <a:t>when  delivery </a:t>
            </a:r>
            <a:r>
              <a:rPr lang="en-US" sz="1100" dirty="0"/>
              <a:t>is complete and quality of merchandise is </a:t>
            </a:r>
            <a:r>
              <a:rPr lang="en-US" sz="1100" dirty="0" smtClean="0"/>
              <a:t>determined to </a:t>
            </a:r>
            <a:r>
              <a:rPr lang="en-US" sz="1100" dirty="0"/>
              <a:t>be satisfactory. The sponsor’s signature on the </a:t>
            </a:r>
            <a:r>
              <a:rPr lang="en-US" sz="1100" dirty="0" smtClean="0"/>
              <a:t>invoice signifies </a:t>
            </a:r>
            <a:r>
              <a:rPr lang="en-US" sz="1100" dirty="0"/>
              <a:t>that the claim is approved for </a:t>
            </a:r>
            <a:r>
              <a:rPr lang="en-US" sz="1100" dirty="0" smtClean="0"/>
              <a:t>payment.  If you receive an invoice by email be sure you are signing the invoice and sending to Carolyn Wiggin.</a:t>
            </a:r>
          </a:p>
          <a:p>
            <a:endParaRPr lang="en-US" sz="1100" dirty="0"/>
          </a:p>
        </p:txBody>
      </p:sp>
    </p:spTree>
    <p:extLst>
      <p:ext uri="{BB962C8B-B14F-4D97-AF65-F5344CB8AC3E}">
        <p14:creationId xmlns:p14="http://schemas.microsoft.com/office/powerpoint/2010/main" val="143198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 of Sponsor </a:t>
            </a:r>
            <a:r>
              <a:rPr lang="en-US" sz="4000" dirty="0" smtClean="0"/>
              <a:t>~continued~</a:t>
            </a:r>
            <a:endParaRPr lang="en-US" sz="4000" dirty="0"/>
          </a:p>
        </p:txBody>
      </p:sp>
      <p:sp>
        <p:nvSpPr>
          <p:cNvPr id="3" name="Content Placeholder 2"/>
          <p:cNvSpPr>
            <a:spLocks noGrp="1"/>
          </p:cNvSpPr>
          <p:nvPr>
            <p:ph idx="1"/>
          </p:nvPr>
        </p:nvSpPr>
        <p:spPr/>
        <p:txBody>
          <a:bodyPr>
            <a:noAutofit/>
          </a:bodyPr>
          <a:lstStyle/>
          <a:p>
            <a:r>
              <a:rPr lang="en-US" sz="1100" dirty="0" smtClean="0">
                <a:solidFill>
                  <a:srgbClr val="FF0000"/>
                </a:solidFill>
              </a:rPr>
              <a:t>6.  Submit </a:t>
            </a:r>
            <a:r>
              <a:rPr lang="en-US" sz="1100" dirty="0">
                <a:solidFill>
                  <a:srgbClr val="FF0000"/>
                </a:solidFill>
              </a:rPr>
              <a:t>all fundraiser requests </a:t>
            </a:r>
            <a:r>
              <a:rPr lang="en-US" sz="1100" dirty="0" smtClean="0">
                <a:solidFill>
                  <a:srgbClr val="FF0000"/>
                </a:solidFill>
              </a:rPr>
              <a:t>in a timely manner to the Activity Fund Director, Colby Wade, </a:t>
            </a:r>
          </a:p>
          <a:p>
            <a:r>
              <a:rPr lang="en-US" sz="1100" dirty="0" smtClean="0">
                <a:solidFill>
                  <a:srgbClr val="FF0000"/>
                </a:solidFill>
              </a:rPr>
              <a:t>7. Note </a:t>
            </a:r>
            <a:r>
              <a:rPr lang="en-US" sz="1100" dirty="0">
                <a:solidFill>
                  <a:srgbClr val="FF0000"/>
                </a:solidFill>
              </a:rPr>
              <a:t>on the </a:t>
            </a:r>
            <a:r>
              <a:rPr lang="en-US" sz="1100" dirty="0" smtClean="0">
                <a:solidFill>
                  <a:srgbClr val="FF0000"/>
                </a:solidFill>
              </a:rPr>
              <a:t>requisition if shipping/handling </a:t>
            </a:r>
            <a:r>
              <a:rPr lang="en-US" sz="1100" dirty="0">
                <a:solidFill>
                  <a:srgbClr val="FF0000"/>
                </a:solidFill>
              </a:rPr>
              <a:t>is free. Be sure to estimate charges at 20% of your total purchase, if actual charges are unknown. </a:t>
            </a:r>
          </a:p>
          <a:p>
            <a:r>
              <a:rPr lang="en-US" sz="1100" dirty="0" smtClean="0">
                <a:solidFill>
                  <a:srgbClr val="FF0000"/>
                </a:solidFill>
              </a:rPr>
              <a:t>8</a:t>
            </a:r>
            <a:r>
              <a:rPr lang="en-US" sz="1100" dirty="0">
                <a:solidFill>
                  <a:srgbClr val="FF0000"/>
                </a:solidFill>
              </a:rPr>
              <a:t>.  </a:t>
            </a:r>
            <a:r>
              <a:rPr lang="en-US" sz="1100" dirty="0" smtClean="0">
                <a:solidFill>
                  <a:srgbClr val="FF0000"/>
                </a:solidFill>
              </a:rPr>
              <a:t>Accounts cannot operate in a negative balance. (Illegal to run an account in the negative!)</a:t>
            </a:r>
          </a:p>
          <a:p>
            <a:r>
              <a:rPr lang="en-US" sz="1100" dirty="0" smtClean="0">
                <a:solidFill>
                  <a:srgbClr val="FF0000"/>
                </a:solidFill>
              </a:rPr>
              <a:t>9.  Students </a:t>
            </a:r>
            <a:r>
              <a:rPr lang="en-US" sz="1100" dirty="0">
                <a:solidFill>
                  <a:srgbClr val="FF0000"/>
                </a:solidFill>
              </a:rPr>
              <a:t>are not allowed to checkout and/or use school </a:t>
            </a:r>
            <a:r>
              <a:rPr lang="en-US" sz="1100" dirty="0" smtClean="0">
                <a:solidFill>
                  <a:srgbClr val="FF0000"/>
                </a:solidFill>
              </a:rPr>
              <a:t>credit cards </a:t>
            </a:r>
            <a:r>
              <a:rPr lang="en-US" sz="1100" dirty="0">
                <a:solidFill>
                  <a:srgbClr val="FF0000"/>
                </a:solidFill>
              </a:rPr>
              <a:t>to make purchases</a:t>
            </a:r>
            <a:r>
              <a:rPr lang="en-US" sz="1100" dirty="0" smtClean="0">
                <a:solidFill>
                  <a:srgbClr val="FF0000"/>
                </a:solidFill>
              </a:rPr>
              <a:t>.</a:t>
            </a:r>
            <a:endParaRPr lang="en-US" sz="1100" dirty="0">
              <a:solidFill>
                <a:srgbClr val="FF0000"/>
              </a:solidFill>
            </a:endParaRPr>
          </a:p>
          <a:p>
            <a:r>
              <a:rPr lang="en-US" sz="1100" dirty="0" smtClean="0">
                <a:solidFill>
                  <a:srgbClr val="FF0000"/>
                </a:solidFill>
              </a:rPr>
              <a:t>10. Students </a:t>
            </a:r>
            <a:r>
              <a:rPr lang="en-US" sz="1100" dirty="0">
                <a:solidFill>
                  <a:srgbClr val="FF0000"/>
                </a:solidFill>
              </a:rPr>
              <a:t>are not allowed to transport monies for sponsors.</a:t>
            </a:r>
          </a:p>
          <a:p>
            <a:r>
              <a:rPr lang="en-US" sz="1100" dirty="0" smtClean="0">
                <a:solidFill>
                  <a:srgbClr val="FF0000"/>
                </a:solidFill>
              </a:rPr>
              <a:t>11. All </a:t>
            </a:r>
            <a:r>
              <a:rPr lang="en-US" sz="1100" dirty="0">
                <a:solidFill>
                  <a:srgbClr val="FF0000"/>
                </a:solidFill>
              </a:rPr>
              <a:t>school credit cards (Walmart, </a:t>
            </a:r>
            <a:r>
              <a:rPr lang="en-US" sz="1100" dirty="0" err="1">
                <a:solidFill>
                  <a:srgbClr val="FF0000"/>
                </a:solidFill>
              </a:rPr>
              <a:t>Sams</a:t>
            </a:r>
            <a:r>
              <a:rPr lang="en-US" sz="1100" dirty="0" smtClean="0">
                <a:solidFill>
                  <a:srgbClr val="FF0000"/>
                </a:solidFill>
              </a:rPr>
              <a:t>, Visa</a:t>
            </a:r>
            <a:r>
              <a:rPr lang="en-US" sz="1100" b="1" u="sng" dirty="0" smtClean="0">
                <a:solidFill>
                  <a:srgbClr val="FF0000"/>
                </a:solidFill>
              </a:rPr>
              <a:t>) </a:t>
            </a:r>
            <a:r>
              <a:rPr lang="en-US" sz="1100" b="1" u="sng" dirty="0">
                <a:solidFill>
                  <a:srgbClr val="FF0000"/>
                </a:solidFill>
              </a:rPr>
              <a:t>and </a:t>
            </a:r>
            <a:r>
              <a:rPr lang="en-US" sz="1100" dirty="0" smtClean="0">
                <a:solidFill>
                  <a:srgbClr val="FF0000"/>
                </a:solidFill>
              </a:rPr>
              <a:t>receipts must </a:t>
            </a:r>
            <a:r>
              <a:rPr lang="en-US" sz="1100" dirty="0">
                <a:solidFill>
                  <a:srgbClr val="FF0000"/>
                </a:solidFill>
              </a:rPr>
              <a:t>be </a:t>
            </a:r>
            <a:r>
              <a:rPr lang="en-US" sz="1100" dirty="0" smtClean="0">
                <a:solidFill>
                  <a:srgbClr val="FF0000"/>
                </a:solidFill>
              </a:rPr>
              <a:t>returned as soon as possible preferably the same day or the very next day.</a:t>
            </a:r>
            <a:endParaRPr lang="en-US" sz="1100" dirty="0">
              <a:solidFill>
                <a:srgbClr val="FF0000"/>
              </a:solidFill>
            </a:endParaRPr>
          </a:p>
        </p:txBody>
      </p:sp>
    </p:spTree>
    <p:extLst>
      <p:ext uri="{BB962C8B-B14F-4D97-AF65-F5344CB8AC3E}">
        <p14:creationId xmlns:p14="http://schemas.microsoft.com/office/powerpoint/2010/main" val="2958642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191" y="375781"/>
            <a:ext cx="10153598" cy="1524418"/>
          </a:xfrm>
        </p:spPr>
        <p:txBody>
          <a:bodyPr>
            <a:normAutofit/>
          </a:bodyPr>
          <a:lstStyle/>
          <a:p>
            <a:pPr algn="ctr"/>
            <a:r>
              <a:rPr lang="en-US" sz="3200" dirty="0" smtClean="0"/>
              <a:t>ACTIVITY FUND SECRETARY PROCEDURES FOR</a:t>
            </a:r>
            <a:br>
              <a:rPr lang="en-US" sz="3200" dirty="0" smtClean="0"/>
            </a:br>
            <a:r>
              <a:rPr lang="en-US" sz="3200" dirty="0" smtClean="0"/>
              <a:t>RECEIPTING MONEY</a:t>
            </a:r>
            <a:endParaRPr lang="en-US" sz="3200" dirty="0"/>
          </a:p>
        </p:txBody>
      </p:sp>
      <p:sp>
        <p:nvSpPr>
          <p:cNvPr id="3" name="Content Placeholder 2"/>
          <p:cNvSpPr>
            <a:spLocks noGrp="1"/>
          </p:cNvSpPr>
          <p:nvPr>
            <p:ph idx="1"/>
          </p:nvPr>
        </p:nvSpPr>
        <p:spPr>
          <a:xfrm>
            <a:off x="1189972" y="2108201"/>
            <a:ext cx="9965707" cy="3760891"/>
          </a:xfrm>
        </p:spPr>
        <p:txBody>
          <a:bodyPr>
            <a:noAutofit/>
          </a:bodyPr>
          <a:lstStyle/>
          <a:p>
            <a:r>
              <a:rPr lang="en-US" sz="1100" dirty="0" smtClean="0"/>
              <a:t>1.The Activity Fund secretary will verify  all revenue/transmittals received from each sub-account (project number) sponsor, make sure the sub-account receipts balance with the collections, and give a signed receipt to the sponsor. </a:t>
            </a:r>
            <a:r>
              <a:rPr lang="en-US" sz="1100" dirty="0"/>
              <a:t>All discrepancies in deposits will be resolved before sending final deposit to the Activity Fund </a:t>
            </a:r>
            <a:r>
              <a:rPr lang="en-US" sz="1100" dirty="0" smtClean="0"/>
              <a:t>Custodian</a:t>
            </a:r>
            <a:r>
              <a:rPr lang="en-US" sz="1100" b="1" dirty="0" smtClean="0">
                <a:solidFill>
                  <a:srgbClr val="48993D"/>
                </a:solidFill>
              </a:rPr>
              <a:t>.  </a:t>
            </a:r>
            <a:r>
              <a:rPr lang="en-US" sz="1100" b="1" dirty="0" smtClean="0">
                <a:solidFill>
                  <a:srgbClr val="7030A0"/>
                </a:solidFill>
                <a:latin typeface="Arial" panose="020B0604020202020204" pitchFamily="34" charset="0"/>
                <a:cs typeface="Arial" panose="020B0604020202020204" pitchFamily="34" charset="0"/>
              </a:rPr>
              <a:t>For Clarity:  </a:t>
            </a:r>
            <a:r>
              <a:rPr lang="en-US" sz="1100" dirty="0" smtClean="0"/>
              <a:t>All Deposits</a:t>
            </a:r>
            <a:r>
              <a:rPr lang="en-US" sz="1100" dirty="0" smtClean="0">
                <a:solidFill>
                  <a:srgbClr val="48993D"/>
                </a:solidFill>
              </a:rPr>
              <a:t>, </a:t>
            </a:r>
            <a:r>
              <a:rPr lang="en-US" sz="1100" dirty="0" smtClean="0">
                <a:solidFill>
                  <a:srgbClr val="7030A0"/>
                </a:solidFill>
                <a:latin typeface="Arial" panose="020B0604020202020204" pitchFamily="34" charset="0"/>
                <a:cs typeface="Arial" panose="020B0604020202020204" pitchFamily="34" charset="0"/>
              </a:rPr>
              <a:t>Purchase Order Requisitions for General Fund or Activity Fund or any other items that need to be delivered to the administration office will be picked up each day at 9:00 a.m. and </a:t>
            </a:r>
            <a:r>
              <a:rPr lang="en-US" sz="1100" dirty="0" smtClean="0"/>
              <a:t>12:30 p.m. </a:t>
            </a:r>
          </a:p>
          <a:p>
            <a:r>
              <a:rPr lang="en-US" sz="1100" dirty="0" smtClean="0"/>
              <a:t>2. All receipts sent to the District Activity Fund Custodian must show the sub account number and the revenue source i.e. Fundraiser: t-shirt, candy bar sales, etc.</a:t>
            </a:r>
          </a:p>
          <a:p>
            <a:r>
              <a:rPr lang="en-US" sz="1100" dirty="0" smtClean="0"/>
              <a:t>3. All deposit slips and receipts must clearly define the revenue source (fundraiser: t-shirts, candy bar sales). If an organization has more than one fundraiser at a time, the revenue must be receipted separately.</a:t>
            </a:r>
          </a:p>
          <a:p>
            <a:r>
              <a:rPr lang="en-US" sz="1100" dirty="0" smtClean="0"/>
              <a:t>4. </a:t>
            </a:r>
            <a:r>
              <a:rPr lang="en-US" sz="1200" dirty="0" smtClean="0">
                <a:solidFill>
                  <a:srgbClr val="FF0000"/>
                </a:solidFill>
              </a:rPr>
              <a:t>A current phone number and address must be on all checks. Write the sub-account number on the back of the check. Make a copy of all checks before sending to the central office.  We reserve the right to not accept checks from community members who have a history of insufficient checks – simply ask them to send cash.</a:t>
            </a:r>
          </a:p>
          <a:p>
            <a:r>
              <a:rPr lang="en-US" sz="1100" dirty="0" smtClean="0"/>
              <a:t>5. The designated school personnel will deposit funds into the bank every day. The bank deposit slip and all supporting documentation will be sent to the District Activity Fund Custodian for receipting on the school district’s software program.</a:t>
            </a:r>
          </a:p>
          <a:p>
            <a:r>
              <a:rPr lang="en-US" sz="1100" dirty="0" smtClean="0"/>
              <a:t>6. The District Activity Fund Custodian will send a copy of the transmittal to the sponsor – please keep these for your records.</a:t>
            </a:r>
            <a:endParaRPr lang="en-US" sz="1100" dirty="0"/>
          </a:p>
        </p:txBody>
      </p:sp>
    </p:spTree>
    <p:extLst>
      <p:ext uri="{BB962C8B-B14F-4D97-AF65-F5344CB8AC3E}">
        <p14:creationId xmlns:p14="http://schemas.microsoft.com/office/powerpoint/2010/main" val="2571333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11655"/>
            <a:ext cx="10058400" cy="1450757"/>
          </a:xfrm>
        </p:spPr>
        <p:txBody>
          <a:bodyPr/>
          <a:lstStyle/>
          <a:p>
            <a:r>
              <a:rPr lang="en-US" dirty="0" smtClean="0"/>
              <a:t>Responsibilities of  the Activity Fund Custodian</a:t>
            </a:r>
            <a:endParaRPr lang="en-US" dirty="0"/>
          </a:p>
        </p:txBody>
      </p:sp>
      <p:sp>
        <p:nvSpPr>
          <p:cNvPr id="3" name="Content Placeholder 2"/>
          <p:cNvSpPr>
            <a:spLocks noGrp="1"/>
          </p:cNvSpPr>
          <p:nvPr>
            <p:ph idx="1"/>
          </p:nvPr>
        </p:nvSpPr>
        <p:spPr>
          <a:xfrm>
            <a:off x="1014153" y="2108201"/>
            <a:ext cx="10141527" cy="3910214"/>
          </a:xfrm>
        </p:spPr>
        <p:txBody>
          <a:bodyPr>
            <a:noAutofit/>
          </a:bodyPr>
          <a:lstStyle/>
          <a:p>
            <a:r>
              <a:rPr lang="en-US" sz="1100" b="1" u="sng" dirty="0"/>
              <a:t>RESPONSIBILITIES OF </a:t>
            </a:r>
            <a:r>
              <a:rPr lang="en-US" sz="1100" b="1" u="sng" dirty="0" smtClean="0"/>
              <a:t>THE DISTRICT </a:t>
            </a:r>
            <a:r>
              <a:rPr lang="en-US" sz="1100" b="1" u="sng" dirty="0"/>
              <a:t>ACTIVITY FUND </a:t>
            </a:r>
            <a:r>
              <a:rPr lang="en-US" sz="1100" b="1" u="sng" dirty="0" smtClean="0"/>
              <a:t>CUSTODIAN:</a:t>
            </a:r>
            <a:endParaRPr lang="en-US" sz="1100" b="1" u="sng" dirty="0"/>
          </a:p>
          <a:p>
            <a:r>
              <a:rPr lang="en-US" sz="1100" dirty="0"/>
              <a:t>1. The District Activity Fund Custodian is responsible </a:t>
            </a:r>
            <a:r>
              <a:rPr lang="en-US" sz="1100" dirty="0" smtClean="0"/>
              <a:t>for maintaining </a:t>
            </a:r>
            <a:r>
              <a:rPr lang="en-US" sz="1100" dirty="0"/>
              <a:t>an accurate account of each sub-account (</a:t>
            </a:r>
            <a:r>
              <a:rPr lang="en-US" sz="1100" dirty="0" smtClean="0"/>
              <a:t>project number</a:t>
            </a:r>
            <a:r>
              <a:rPr lang="en-US" sz="1100" dirty="0"/>
              <a:t>) within the district.</a:t>
            </a:r>
          </a:p>
          <a:p>
            <a:r>
              <a:rPr lang="en-US" sz="1100" dirty="0"/>
              <a:t>2. Posts all deposits to proper sub-accounts.</a:t>
            </a:r>
          </a:p>
          <a:p>
            <a:r>
              <a:rPr lang="en-US" sz="1100" dirty="0"/>
              <a:t>3. Issues all disbursements; ensures that sub-accounts do </a:t>
            </a:r>
            <a:r>
              <a:rPr lang="en-US" sz="1100" dirty="0" smtClean="0"/>
              <a:t>not have a negative balance</a:t>
            </a:r>
            <a:r>
              <a:rPr lang="en-US" sz="1100" dirty="0"/>
              <a:t>; notifies the sponsor </a:t>
            </a:r>
            <a:r>
              <a:rPr lang="en-US" sz="1100" dirty="0" smtClean="0"/>
              <a:t>when funds </a:t>
            </a:r>
            <a:r>
              <a:rPr lang="en-US" sz="1100" dirty="0"/>
              <a:t>are not sufficient; has proper documentation </a:t>
            </a:r>
            <a:r>
              <a:rPr lang="en-US" sz="1100" dirty="0" smtClean="0"/>
              <a:t>attached; insures </a:t>
            </a:r>
            <a:r>
              <a:rPr lang="en-US" sz="1100" dirty="0"/>
              <a:t>two signatures are attained on the check.</a:t>
            </a:r>
          </a:p>
          <a:p>
            <a:r>
              <a:rPr lang="en-US" sz="1100" dirty="0"/>
              <a:t>4. Reconciles bank statements each month.</a:t>
            </a:r>
          </a:p>
          <a:p>
            <a:r>
              <a:rPr lang="en-US" sz="1100" dirty="0"/>
              <a:t>5. Issues a monthly financial report to the Board of Education.</a:t>
            </a:r>
          </a:p>
          <a:p>
            <a:r>
              <a:rPr lang="en-US" sz="1100" dirty="0"/>
              <a:t>6. Prepares all activity fund records/reports and presents them </a:t>
            </a:r>
            <a:r>
              <a:rPr lang="en-US" sz="1100" dirty="0" smtClean="0"/>
              <a:t>to the </a:t>
            </a:r>
            <a:r>
              <a:rPr lang="en-US" sz="1100" dirty="0"/>
              <a:t>school district auditor.</a:t>
            </a:r>
          </a:p>
          <a:p>
            <a:r>
              <a:rPr lang="en-US" sz="1100" dirty="0"/>
              <a:t>7. </a:t>
            </a:r>
            <a:r>
              <a:rPr lang="en-US" sz="1100" dirty="0">
                <a:solidFill>
                  <a:srgbClr val="FF0000"/>
                </a:solidFill>
              </a:rPr>
              <a:t>Available to assist school secretaries and sponsors </a:t>
            </a:r>
            <a:r>
              <a:rPr lang="en-US" sz="1100" dirty="0" smtClean="0">
                <a:solidFill>
                  <a:srgbClr val="FF0000"/>
                </a:solidFill>
              </a:rPr>
              <a:t>specifically on Thursdays and Fridays.</a:t>
            </a:r>
            <a:endParaRPr lang="en-US" sz="1100" dirty="0">
              <a:solidFill>
                <a:srgbClr val="FF0000"/>
              </a:solidFill>
            </a:endParaRPr>
          </a:p>
          <a:p>
            <a:r>
              <a:rPr lang="en-US" sz="1100" dirty="0"/>
              <a:t>8. Collects </a:t>
            </a:r>
            <a:r>
              <a:rPr lang="en-US" sz="1100" dirty="0" smtClean="0"/>
              <a:t>returned checks for non-sufficient funds.</a:t>
            </a:r>
            <a:endParaRPr lang="en-US" sz="1100" dirty="0"/>
          </a:p>
          <a:p>
            <a:r>
              <a:rPr lang="en-US" sz="1100" dirty="0"/>
              <a:t>9. Activity Fund Custodian will generate and send a </a:t>
            </a:r>
            <a:r>
              <a:rPr lang="en-US" sz="1100" dirty="0" smtClean="0"/>
              <a:t>monthly financial </a:t>
            </a:r>
            <a:r>
              <a:rPr lang="en-US" sz="1100" dirty="0"/>
              <a:t>statement for each sub-account by the 15th of </a:t>
            </a:r>
            <a:r>
              <a:rPr lang="en-US" sz="1100" dirty="0" smtClean="0"/>
              <a:t>each month following balancing with bank Statement.</a:t>
            </a:r>
            <a:endParaRPr lang="en-US" sz="1100" dirty="0"/>
          </a:p>
        </p:txBody>
      </p:sp>
    </p:spTree>
    <p:extLst>
      <p:ext uri="{BB962C8B-B14F-4D97-AF65-F5344CB8AC3E}">
        <p14:creationId xmlns:p14="http://schemas.microsoft.com/office/powerpoint/2010/main" val="2969553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 for Purchasing</a:t>
            </a:r>
            <a:endParaRPr lang="en-US" dirty="0"/>
          </a:p>
        </p:txBody>
      </p:sp>
      <p:sp>
        <p:nvSpPr>
          <p:cNvPr id="3" name="Content Placeholder 2"/>
          <p:cNvSpPr>
            <a:spLocks noGrp="1"/>
          </p:cNvSpPr>
          <p:nvPr>
            <p:ph idx="1"/>
          </p:nvPr>
        </p:nvSpPr>
        <p:spPr/>
        <p:txBody>
          <a:bodyPr>
            <a:noAutofit/>
          </a:bodyPr>
          <a:lstStyle/>
          <a:p>
            <a:r>
              <a:rPr lang="en-US" sz="1100" dirty="0" smtClean="0"/>
              <a:t>PROCEDURES FOR PURCHASING</a:t>
            </a:r>
          </a:p>
          <a:p>
            <a:r>
              <a:rPr lang="en-US" sz="1100" dirty="0" smtClean="0"/>
              <a:t>1. Before making any purchase, a purchase order request must be properly completed and approved and must have back-up information i.e. quotes; shopping cart; invitations; entry fees etc.  The PO must include quantity, item name, item number, description, and cost. </a:t>
            </a:r>
            <a:r>
              <a:rPr lang="en-US" sz="1100" u="sng" dirty="0" smtClean="0"/>
              <a:t>If the request form is not properly filled out, it will be returned to the sponsor.</a:t>
            </a:r>
          </a:p>
          <a:p>
            <a:r>
              <a:rPr lang="en-US" sz="1100" dirty="0" smtClean="0"/>
              <a:t>2. All purchases made from School Activity Funds must be for the benefit of the students, e.g., entry fees for contest, field trips, classroom supplies, etc.  Any classroom items acquired will be added to the school inventory – if the item was purchased with school funds the item(s) remains with the school.</a:t>
            </a:r>
          </a:p>
          <a:p>
            <a:r>
              <a:rPr lang="en-US" sz="1100" dirty="0" smtClean="0"/>
              <a:t>3. The invoiced costs of the purchase order cannot exceed the estimated costs by more than fifteen percent (15%). </a:t>
            </a:r>
          </a:p>
          <a:p>
            <a:r>
              <a:rPr lang="en-US" sz="1100" dirty="0" smtClean="0"/>
              <a:t>4. Each request is to be used only for the purpose intended.  Any additional purchases will require another purchase order and  approved by the Principal/Superintendent/ AF Director and AF Custodian.</a:t>
            </a:r>
          </a:p>
          <a:p>
            <a:r>
              <a:rPr lang="en-US" sz="1100" dirty="0" smtClean="0"/>
              <a:t>5. Upon approval the requisition will have a purchase order number assigned and will be routed back to the sponsor or authorized person to place the order with the vendor. Please provide the purchase order number to the vendor when placing the order.</a:t>
            </a:r>
          </a:p>
          <a:p>
            <a:r>
              <a:rPr lang="en-US" sz="1100" dirty="0" smtClean="0"/>
              <a:t>6</a:t>
            </a:r>
            <a:r>
              <a:rPr lang="en-US" sz="1200" dirty="0" smtClean="0">
                <a:solidFill>
                  <a:srgbClr val="FF0000"/>
                </a:solidFill>
              </a:rPr>
              <a:t>.</a:t>
            </a:r>
            <a:r>
              <a:rPr lang="en-US" sz="1200" dirty="0">
                <a:solidFill>
                  <a:srgbClr val="FF0000"/>
                </a:solidFill>
              </a:rPr>
              <a:t> Under no circumstances should any expenditure be made from collections or cash on hand! This is in direct violation of state law and is expressly forbidden.</a:t>
            </a:r>
          </a:p>
          <a:p>
            <a:endParaRPr lang="en-US" sz="1100" dirty="0"/>
          </a:p>
        </p:txBody>
      </p:sp>
    </p:spTree>
    <p:extLst>
      <p:ext uri="{BB962C8B-B14F-4D97-AF65-F5344CB8AC3E}">
        <p14:creationId xmlns:p14="http://schemas.microsoft.com/office/powerpoint/2010/main" val="3006533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Urban monochrome</Template>
  <TotalTime>0</TotalTime>
  <Words>3297</Words>
  <Application>Microsoft Office PowerPoint</Application>
  <PresentationFormat>Widescreen</PresentationFormat>
  <Paragraphs>129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Bookman Old Style</vt:lpstr>
      <vt:lpstr>Calibri</vt:lpstr>
      <vt:lpstr>Franklin Gothic Book</vt:lpstr>
      <vt:lpstr>Wingdings</vt:lpstr>
      <vt:lpstr>1_RetrospectVTI</vt:lpstr>
      <vt:lpstr>Activity Fund 2023-2024</vt:lpstr>
      <vt:lpstr>“You’re never wrong for doing the right thing…..but that doesn’t mean it’s easy.”</vt:lpstr>
      <vt:lpstr>Oklahoma Law</vt:lpstr>
      <vt:lpstr>Building Principal Responsibilities</vt:lpstr>
      <vt:lpstr>Responsibility of Sponsors</vt:lpstr>
      <vt:lpstr>Responsibility of Sponsor ~continued~</vt:lpstr>
      <vt:lpstr>ACTIVITY FUND SECRETARY PROCEDURES FOR RECEIPTING MONEY</vt:lpstr>
      <vt:lpstr>Responsibilities of  the Activity Fund Custodian</vt:lpstr>
      <vt:lpstr>Procedures for Purchasing</vt:lpstr>
      <vt:lpstr>Purchase Order Procedures</vt:lpstr>
      <vt:lpstr>Purchase Order Procedures ~Continued~</vt:lpstr>
      <vt:lpstr>Purchase Order Procedures ~Continued~</vt:lpstr>
      <vt:lpstr>Purchase Order Form (sample)</vt:lpstr>
      <vt:lpstr>Fundraisers</vt:lpstr>
      <vt:lpstr>Fundraiser Form (Sample)</vt:lpstr>
      <vt:lpstr>Procedures for Collecting and Receipting Money</vt:lpstr>
      <vt:lpstr>Procedures for Collecting and Receipting Money</vt:lpstr>
      <vt:lpstr>Transmittal (sample)</vt:lpstr>
      <vt:lpstr>Communication</vt:lpstr>
      <vt:lpstr>Acknowledgement of Activity Fund Toolkit Presentation 08/23/2023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2023-07-28T19:35:03Z</dcterms:created>
  <dcterms:modified xsi:type="dcterms:W3CDTF">2023-09-01T14:37:15Z</dcterms:modified>
</cp:coreProperties>
</file>